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11"/>
  </p:notesMasterIdLst>
  <p:sldIdLst>
    <p:sldId id="381" r:id="rId2"/>
    <p:sldId id="383" r:id="rId3"/>
    <p:sldId id="375" r:id="rId4"/>
    <p:sldId id="377" r:id="rId5"/>
    <p:sldId id="378" r:id="rId6"/>
    <p:sldId id="380" r:id="rId7"/>
    <p:sldId id="379" r:id="rId8"/>
    <p:sldId id="384" r:id="rId9"/>
    <p:sldId id="382" r:id="rId10"/>
  </p:sldIdLst>
  <p:sldSz cx="9144000" cy="5143500" type="screen16x9"/>
  <p:notesSz cx="6797675" cy="9928225"/>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 xmlns:p15="http://schemas.microsoft.com/office/powerpoint/2012/main">
        <p15:guide id="1" orient="horz" pos="2160">
          <p15:clr>
            <a:srgbClr val="A4A3A4"/>
          </p15:clr>
        </p15:guide>
        <p15:guide id="2" pos="2880">
          <p15:clr>
            <a:srgbClr val="A4A3A4"/>
          </p15:clr>
        </p15:guide>
        <p15:guide id="3" orient="horz" pos="16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A8246E"/>
    <a:srgbClr val="009900"/>
    <a:srgbClr val="006600"/>
    <a:srgbClr val="008000"/>
    <a:srgbClr val="5DFFA6"/>
    <a:srgbClr val="B2C7E0"/>
    <a:srgbClr val="DBE7C3"/>
    <a:srgbClr val="00B85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Нет стиля, сетка таблиц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2D5ABB26-0587-4C30-8999-92F81FD0307C}" styleName="Нет стиля, нет сетки">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21E4AEA4-8DFA-4A89-87EB-49C32662AFE0}" styleName="Средний стиль 2 - акцент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9D7B26C5-4107-4FEC-AEDC-1716B250A1EF}" styleName="Светлый стиль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7E9639D4-E3E2-4D34-9284-5A2195B3D0D7}" styleName="Светлый стиль 2">
    <a:wholeTbl>
      <a:tcTxStyle>
        <a:fontRef idx="minor">
          <a:scrgbClr r="0" g="0" b="0"/>
        </a:fontRef>
        <a:schemeClr val="tx1"/>
      </a:tcTxStyle>
      <a:tcStyle>
        <a:tcBdr>
          <a:left>
            <a:lnRef idx="1">
              <a:schemeClr val="tx1"/>
            </a:lnRef>
          </a:left>
          <a:right>
            <a:lnRef idx="1">
              <a:schemeClr val="tx1"/>
            </a:lnRef>
          </a:right>
          <a:top>
            <a:lnRef idx="1">
              <a:schemeClr val="tx1"/>
            </a:lnRef>
          </a:top>
          <a:bottom>
            <a:lnRef idx="1">
              <a:schemeClr val="tx1"/>
            </a:lnRef>
          </a:bottom>
          <a:insideH>
            <a:ln>
              <a:noFill/>
            </a:ln>
          </a:insideH>
          <a:insideV>
            <a:ln>
              <a:noFill/>
            </a:ln>
          </a:insideV>
        </a:tcBdr>
        <a:fill>
          <a:noFill/>
        </a:fill>
      </a:tcStyle>
    </a:wholeTbl>
    <a:band1H>
      <a:tcStyle>
        <a:tcBdr>
          <a:top>
            <a:lnRef idx="1">
              <a:schemeClr val="tx1"/>
            </a:lnRef>
          </a:top>
          <a:bottom>
            <a:lnRef idx="1">
              <a:schemeClr val="tx1"/>
            </a:lnRef>
          </a:bottom>
        </a:tcBdr>
      </a:tcStyle>
    </a:band1H>
    <a:band1V>
      <a:tcStyle>
        <a:tcBdr>
          <a:left>
            <a:lnRef idx="1">
              <a:schemeClr val="tx1"/>
            </a:lnRef>
          </a:left>
          <a:right>
            <a:lnRef idx="1">
              <a:schemeClr val="tx1"/>
            </a:lnRef>
          </a:right>
        </a:tcBdr>
      </a:tcStyle>
    </a:band1V>
    <a:band2V>
      <a:tcStyle>
        <a:tcBdr>
          <a:left>
            <a:lnRef idx="1">
              <a:schemeClr val="tx1"/>
            </a:lnRef>
          </a:left>
          <a:right>
            <a:lnRef idx="1">
              <a:schemeClr val="tx1"/>
            </a:lnRef>
          </a:right>
        </a:tcBdr>
      </a:tcStyle>
    </a:band2V>
    <a:lastCol>
      <a:tcTxStyle b="on"/>
      <a:tcStyle>
        <a:tcBdr/>
      </a:tcStyle>
    </a:lastCol>
    <a:firstCol>
      <a:tcTxStyle b="on"/>
      <a:tcStyle>
        <a:tcBdr/>
      </a:tcStyle>
    </a:firstCol>
    <a:lastRow>
      <a:tcTxStyle b="on"/>
      <a:tcStyle>
        <a:tcBdr>
          <a:top>
            <a:ln w="50800" cmpd="dbl">
              <a:solidFill>
                <a:schemeClr val="tx1"/>
              </a:solidFill>
            </a:ln>
          </a:top>
        </a:tcBdr>
      </a:tcStyle>
    </a:lastRow>
    <a:firstRow>
      <a:tcTxStyle b="on">
        <a:fontRef idx="minor">
          <a:scrgbClr r="0" g="0" b="0"/>
        </a:fontRef>
        <a:schemeClr val="bg1"/>
      </a:tcTxStyle>
      <a:tcStyle>
        <a:tcBdr/>
        <a:fillRef idx="1">
          <a:schemeClr val="tx1"/>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2891" autoAdjust="0"/>
    <p:restoredTop sz="96441" autoAdjust="0"/>
  </p:normalViewPr>
  <p:slideViewPr>
    <p:cSldViewPr>
      <p:cViewPr>
        <p:scale>
          <a:sx n="100" d="100"/>
          <a:sy n="100" d="100"/>
        </p:scale>
        <p:origin x="-492" y="318"/>
      </p:cViewPr>
      <p:guideLst>
        <p:guide orient="horz" pos="2160"/>
        <p:guide orient="horz" pos="1620"/>
        <p:guide pos="2880"/>
      </p:guideLst>
    </p:cSldViewPr>
  </p:slid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4" y="2"/>
            <a:ext cx="2945659" cy="496411"/>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50447" y="2"/>
            <a:ext cx="2945659" cy="496411"/>
          </a:xfrm>
          <a:prstGeom prst="rect">
            <a:avLst/>
          </a:prstGeom>
        </p:spPr>
        <p:txBody>
          <a:bodyPr vert="horz" lIns="91440" tIns="45720" rIns="91440" bIns="45720" rtlCol="0"/>
          <a:lstStyle>
            <a:lvl1pPr algn="r">
              <a:defRPr sz="1200"/>
            </a:lvl1pPr>
          </a:lstStyle>
          <a:p>
            <a:fld id="{868046F2-944B-4F90-BD18-F60E57C1B3F9}" type="datetimeFigureOut">
              <a:rPr lang="ru-RU" smtClean="0"/>
              <a:t>04.12.2021</a:t>
            </a:fld>
            <a:endParaRPr lang="ru-RU"/>
          </a:p>
        </p:txBody>
      </p:sp>
      <p:sp>
        <p:nvSpPr>
          <p:cNvPr id="4" name="Образ слайда 3"/>
          <p:cNvSpPr>
            <a:spLocks noGrp="1" noRot="1" noChangeAspect="1"/>
          </p:cNvSpPr>
          <p:nvPr>
            <p:ph type="sldImg" idx="2"/>
          </p:nvPr>
        </p:nvSpPr>
        <p:spPr>
          <a:xfrm>
            <a:off x="90488" y="744538"/>
            <a:ext cx="6616700" cy="3722687"/>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79768" y="4715907"/>
            <a:ext cx="5438140" cy="4467701"/>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4" y="9430093"/>
            <a:ext cx="2945659" cy="496411"/>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50447" y="9430093"/>
            <a:ext cx="2945659" cy="496411"/>
          </a:xfrm>
          <a:prstGeom prst="rect">
            <a:avLst/>
          </a:prstGeom>
        </p:spPr>
        <p:txBody>
          <a:bodyPr vert="horz" lIns="91440" tIns="45720" rIns="91440" bIns="45720" rtlCol="0" anchor="b"/>
          <a:lstStyle>
            <a:lvl1pPr algn="r">
              <a:defRPr sz="1200"/>
            </a:lvl1pPr>
          </a:lstStyle>
          <a:p>
            <a:fld id="{466CA857-7694-4636-8871-A9C2DD9E7965}" type="slidenum">
              <a:rPr lang="ru-RU" smtClean="0"/>
              <a:t>‹#›</a:t>
            </a:fld>
            <a:endParaRPr lang="ru-RU"/>
          </a:p>
        </p:txBody>
      </p:sp>
    </p:spTree>
    <p:extLst>
      <p:ext uri="{BB962C8B-B14F-4D97-AF65-F5344CB8AC3E}">
        <p14:creationId xmlns:p14="http://schemas.microsoft.com/office/powerpoint/2010/main" val="1973019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1597819"/>
            <a:ext cx="7772400" cy="110251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2FD79353-59B3-41D4-A1A9-DC36E0CFDD13}" type="datetime1">
              <a:rPr lang="ru-RU" smtClean="0"/>
              <a:t>04.12.2021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831458408"/>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88692BE-808A-414F-AD5F-AEE5D3A9CEA8}" type="datetime1">
              <a:rPr lang="ru-RU" smtClean="0"/>
              <a:t>04.12.2021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509963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05979"/>
            <a:ext cx="2057400" cy="4388644"/>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05979"/>
            <a:ext cx="6019800" cy="4388644"/>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95E358C6-E46C-428F-ABEE-3593A2D07975}" type="datetime1">
              <a:rPr lang="ru-RU" smtClean="0"/>
              <a:t>04.12.2021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332042003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3B2A0A5D-9805-43FA-9255-6400C57A3AC5}" type="datetime1">
              <a:rPr lang="ru-RU" smtClean="0"/>
              <a:t>04.12.2021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49164841"/>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3305176"/>
            <a:ext cx="7772400" cy="1021556"/>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5615774A-4755-4C13-96F3-4FC371D4284E}" type="datetime1">
              <a:rPr lang="ru-RU" smtClean="0"/>
              <a:t>04.12.2021</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61224623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ABD3466-641E-44E7-9A05-B89B6B0207ED}" type="datetime1">
              <a:rPr lang="ru-RU" smtClean="0"/>
              <a:t>04.12.2021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2260796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CB4EFC2D-38A6-4D8B-8B37-4B7EC6CF721F}" type="datetime1">
              <a:rPr lang="ru-RU" smtClean="0"/>
              <a:t>04.12.2021</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20964642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68AE3D3D-E080-4E59-8BE3-528D038019C5}" type="datetime1">
              <a:rPr lang="ru-RU" smtClean="0"/>
              <a:t>04.12.2021</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9310659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8E10920C-B0CF-4CB3-A3D4-8DD2C3948F8A}" type="datetime1">
              <a:rPr lang="ru-RU" smtClean="0"/>
              <a:t>04.12.2021</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3243044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1" y="204787"/>
            <a:ext cx="3008313" cy="871538"/>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7D67A621-1EA3-4D43-B93C-E3EAB5876F0E}" type="datetime1">
              <a:rPr lang="ru-RU" smtClean="0"/>
              <a:t>04.12.2021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4050600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3600450"/>
            <a:ext cx="5486400" cy="425054"/>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dirty="0"/>
          </a:p>
        </p:txBody>
      </p:sp>
      <p:sp>
        <p:nvSpPr>
          <p:cNvPr id="4" name="Текст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91F271C5-520E-4302-A0B1-440D127E6EE5}" type="datetime1">
              <a:rPr lang="ru-RU" smtClean="0"/>
              <a:t>04.12.2021</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extLst>
      <p:ext uri="{BB962C8B-B14F-4D97-AF65-F5344CB8AC3E}">
        <p14:creationId xmlns:p14="http://schemas.microsoft.com/office/powerpoint/2010/main" val="185914061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11560" y="205978"/>
            <a:ext cx="8075240" cy="85725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611560" y="1200151"/>
            <a:ext cx="8075240" cy="3394472"/>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61156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CBE867B1-6445-4213-9600-44A6D43D5580}" type="datetime1">
              <a:rPr lang="ru-RU" smtClean="0"/>
              <a:t>04.12.2021</a:t>
            </a:fld>
            <a:endParaRPr lang="ru-RU"/>
          </a:p>
        </p:txBody>
      </p:sp>
      <p:sp>
        <p:nvSpPr>
          <p:cNvPr id="5" name="Нижний колонтитул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7010400" y="105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B19B0651-EE4F-4900-A07F-96A6BFA9D0F0}" type="slidenum">
              <a:rPr lang="ru-RU" smtClean="0"/>
              <a:t>‹#›</a:t>
            </a:fld>
            <a:endParaRPr lang="ru-RU"/>
          </a:p>
        </p:txBody>
      </p:sp>
    </p:spTree>
    <p:extLst>
      <p:ext uri="{BB962C8B-B14F-4D97-AF65-F5344CB8AC3E}">
        <p14:creationId xmlns:p14="http://schemas.microsoft.com/office/powerpoint/2010/main" val="68814635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png"/><Relationship Id="rId1" Type="http://schemas.openxmlformats.org/officeDocument/2006/relationships/slideLayout" Target="../slideLayouts/slideLayout8.xml"/><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image" Target="../media/image7.jpeg"/><Relationship Id="rId4" Type="http://schemas.openxmlformats.org/officeDocument/2006/relationships/image" Target="../media/image6.jpeg"/></Relationships>
</file>

<file path=ppt/slides/_rels/slide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2.png"/><Relationship Id="rId1" Type="http://schemas.openxmlformats.org/officeDocument/2006/relationships/slideLayout" Target="../slideLayouts/slideLayout8.xml"/><Relationship Id="rId4" Type="http://schemas.openxmlformats.org/officeDocument/2006/relationships/image" Target="../media/image9.jpeg"/></Relationships>
</file>

<file path=ppt/slides/_rels/slide4.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image" Target="../media/image12.jpeg"/><Relationship Id="rId4" Type="http://schemas.openxmlformats.org/officeDocument/2006/relationships/image" Target="../media/image11.jpe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image" Target="../media/image15.jpeg"/><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16.jpe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19.jpeg"/><Relationship Id="rId5" Type="http://schemas.openxmlformats.org/officeDocument/2006/relationships/image" Target="../media/image18.jpeg"/><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2.png"/><Relationship Id="rId1" Type="http://schemas.openxmlformats.org/officeDocument/2006/relationships/slideLayout" Target="../slideLayouts/slideLayout8.xml"/><Relationship Id="rId5" Type="http://schemas.openxmlformats.org/officeDocument/2006/relationships/image" Target="../media/image22.jpeg"/><Relationship Id="rId4" Type="http://schemas.openxmlformats.org/officeDocument/2006/relationships/image" Target="../media/image21.jpeg"/></Relationships>
</file>

<file path=ppt/slides/_rels/slide8.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png"/><Relationship Id="rId1" Type="http://schemas.openxmlformats.org/officeDocument/2006/relationships/slideLayout" Target="../slideLayouts/slideLayout8.xml"/><Relationship Id="rId4"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image" Target="../media/image2.png"/><Relationship Id="rId1" Type="http://schemas.openxmlformats.org/officeDocument/2006/relationships/slideLayout" Target="../slideLayouts/slideLayout8.xml"/><Relationship Id="rId6" Type="http://schemas.openxmlformats.org/officeDocument/2006/relationships/image" Target="../media/image28.jpeg"/><Relationship Id="rId5" Type="http://schemas.openxmlformats.org/officeDocument/2006/relationships/image" Target="../media/image27.jpeg"/><Relationship Id="rId4" Type="http://schemas.openxmlformats.org/officeDocument/2006/relationships/image" Target="../media/image26.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19B0651-EE4F-4900-A07F-96A6BFA9D0F0}" type="slidenum">
              <a:rPr lang="ru-RU" smtClean="0"/>
              <a:t>1</a:t>
            </a:fld>
            <a:endParaRPr lang="ru-RU"/>
          </a:p>
        </p:txBody>
      </p:sp>
      <p:sp>
        <p:nvSpPr>
          <p:cNvPr id="6" name="Заголовок 1"/>
          <p:cNvSpPr txBox="1">
            <a:spLocks/>
          </p:cNvSpPr>
          <p:nvPr/>
        </p:nvSpPr>
        <p:spPr>
          <a:xfrm>
            <a:off x="611560" y="248665"/>
            <a:ext cx="8075240" cy="27754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endParaRPr lang="ru-RU" sz="20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a:stretch>
            <a:fillRect/>
          </a:stretch>
        </p:blipFill>
        <p:spPr>
          <a:xfrm>
            <a:off x="7076362" y="0"/>
            <a:ext cx="2067638" cy="902055"/>
          </a:xfrm>
          <a:prstGeom prst="rect">
            <a:avLst/>
          </a:prstGeom>
        </p:spPr>
      </p:pic>
      <p:sp>
        <p:nvSpPr>
          <p:cNvPr id="8" name="TextBox 7"/>
          <p:cNvSpPr txBox="1"/>
          <p:nvPr/>
        </p:nvSpPr>
        <p:spPr>
          <a:xfrm>
            <a:off x="795025" y="116456"/>
            <a:ext cx="6299865" cy="461665"/>
          </a:xfrm>
          <a:prstGeom prst="rect">
            <a:avLst/>
          </a:prstGeom>
          <a:noFill/>
        </p:spPr>
        <p:txBody>
          <a:bodyPr wrap="none" rtlCol="0">
            <a:spAutoFit/>
          </a:bodyPr>
          <a:lstStyle/>
          <a:p>
            <a:pPr algn="ctr"/>
            <a:r>
              <a:rPr lang="tt-RU" sz="1200" dirty="0" smtClean="0">
                <a:latin typeface="Times New Roman" panose="02020603050405020304" pitchFamily="18" charset="0"/>
                <a:cs typeface="Times New Roman" panose="02020603050405020304" pitchFamily="18" charset="0"/>
              </a:rPr>
              <a:t>МАОУ </a:t>
            </a:r>
            <a:r>
              <a:rPr lang="ru-RU" sz="1200" dirty="0" smtClean="0">
                <a:latin typeface="Times New Roman" panose="02020603050405020304" pitchFamily="18" charset="0"/>
                <a:cs typeface="Times New Roman" panose="02020603050405020304" pitchFamily="18" charset="0"/>
              </a:rPr>
              <a:t>«</a:t>
            </a:r>
            <a:r>
              <a:rPr lang="ru-RU" sz="1200" dirty="0" err="1">
                <a:latin typeface="Times New Roman" panose="02020603050405020304" pitchFamily="18" charset="0"/>
                <a:cs typeface="Times New Roman" panose="02020603050405020304" pitchFamily="18" charset="0"/>
              </a:rPr>
              <a:t>Нурлатская</a:t>
            </a:r>
            <a:r>
              <a:rPr lang="ru-RU" sz="1200" dirty="0">
                <a:latin typeface="Times New Roman" panose="02020603050405020304" pitchFamily="18" charset="0"/>
                <a:cs typeface="Times New Roman" panose="02020603050405020304" pitchFamily="18" charset="0"/>
              </a:rPr>
              <a:t> гимназия имени Героя Советского Союза Михаила Егоровича Сергеева</a:t>
            </a:r>
            <a:r>
              <a:rPr lang="ru-RU" sz="1200" dirty="0" smtClean="0">
                <a:latin typeface="Times New Roman" panose="02020603050405020304" pitchFamily="18" charset="0"/>
                <a:cs typeface="Times New Roman" panose="02020603050405020304" pitchFamily="18" charset="0"/>
              </a:rPr>
              <a:t>»</a:t>
            </a:r>
          </a:p>
          <a:p>
            <a:pPr algn="ct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г. Нурлат Республики </a:t>
            </a:r>
            <a:r>
              <a:rPr lang="ru-RU" sz="1200" dirty="0" smtClean="0">
                <a:latin typeface="Times New Roman" panose="02020603050405020304" pitchFamily="18" charset="0"/>
                <a:cs typeface="Times New Roman" panose="02020603050405020304" pitchFamily="18" charset="0"/>
              </a:rPr>
              <a:t>Татарстан</a:t>
            </a:r>
          </a:p>
        </p:txBody>
      </p:sp>
      <p:sp>
        <p:nvSpPr>
          <p:cNvPr id="3" name="AutoShape 2" descr="https://apf.mail.ru/cgi-bin/readmsg?id=16194316050888425294;0;10&amp;exif=1&amp;full=1&amp;x-email=leyla-mirzaeva%40mail.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https://apf.mail.ru/cgi-bin/readmsg?id=16194316050888425294;0;10&amp;exif=1&amp;full=1&amp;x-email=leyla-mirzaeva%40mail.r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6" descr="https://apf.mail.ru/cgi-bin/readmsg?id=16194316050888425294;0;5&amp;exif=1&amp;full=1&amp;x-email=leyla-mirzaeva%40mail.r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8" descr="https://apf.mail.ru/cgi-bin/readmsg?id=16194316050888425294;0;5&amp;exif=1&amp;full=1&amp;x-email=leyla-mirzaeva%40mail.ru"/>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AutoShape 13" descr="https://apf.mail.ru/cgi-bin/readmsg?id=16194316050888425294;0;2&amp;exif=1&amp;full=1&amp;x-email=leyla-mirzaeva%40mail.ru"/>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Прямоугольник 12"/>
          <p:cNvSpPr/>
          <p:nvPr/>
        </p:nvSpPr>
        <p:spPr>
          <a:xfrm>
            <a:off x="3851920" y="941081"/>
            <a:ext cx="4590256" cy="369332"/>
          </a:xfrm>
          <a:prstGeom prst="rect">
            <a:avLst/>
          </a:prstGeom>
        </p:spPr>
        <p:txBody>
          <a:bodyPr wrap="square">
            <a:spAutoFit/>
          </a:bodyPr>
          <a:lstStyle/>
          <a:p>
            <a:r>
              <a:rPr lang="ru-RU" dirty="0"/>
              <a:t> </a:t>
            </a:r>
            <a:r>
              <a:rPr lang="ru-RU" dirty="0" smtClean="0"/>
              <a:t>          </a:t>
            </a:r>
            <a:endParaRPr lang="ru-RU" sz="9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4283968" y="955129"/>
            <a:ext cx="4680520" cy="276999"/>
          </a:xfrm>
          <a:prstGeom prst="rect">
            <a:avLst/>
          </a:prstGeom>
        </p:spPr>
        <p:txBody>
          <a:bodyPr wrap="square">
            <a:spAutoFit/>
          </a:bodyPr>
          <a:lstStyle/>
          <a:p>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277075" y="1145136"/>
            <a:ext cx="6744208" cy="461665"/>
          </a:xfrm>
          <a:prstGeom prst="rect">
            <a:avLst/>
          </a:prstGeom>
        </p:spPr>
        <p:txBody>
          <a:bodyPr wrap="square">
            <a:spAutoFit/>
          </a:bodyPr>
          <a:lstStyle/>
          <a:p>
            <a:endParaRPr lang="ru-RU" sz="12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2261145" y="569055"/>
            <a:ext cx="4738990" cy="646331"/>
          </a:xfrm>
          <a:prstGeom prst="rect">
            <a:avLst/>
          </a:prstGeom>
          <a:noFill/>
        </p:spPr>
        <p:txBody>
          <a:bodyPr wrap="none" rtlCol="0">
            <a:spAutoFit/>
          </a:bodyPr>
          <a:lstStyle/>
          <a:p>
            <a:r>
              <a:rPr lang="ru-RU" dirty="0"/>
              <a:t> </a:t>
            </a:r>
            <a:r>
              <a:rPr lang="ru-RU" sz="1400" b="1" dirty="0">
                <a:latin typeface="Times New Roman" panose="02020603050405020304" pitchFamily="18" charset="0"/>
                <a:cs typeface="Times New Roman" panose="02020603050405020304" pitchFamily="18" charset="0"/>
              </a:rPr>
              <a:t>1 сентября - День знаний!/ 1нче сентябрь - </a:t>
            </a:r>
            <a:r>
              <a:rPr lang="ru-RU" sz="1400" b="1" dirty="0" err="1">
                <a:latin typeface="Times New Roman" panose="02020603050405020304" pitchFamily="18" charset="0"/>
                <a:cs typeface="Times New Roman" panose="02020603050405020304" pitchFamily="18" charset="0"/>
              </a:rPr>
              <a:t>Белем</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көне</a:t>
            </a:r>
            <a:r>
              <a:rPr lang="ru-RU" sz="1400" b="1" dirty="0">
                <a:latin typeface="Times New Roman" panose="02020603050405020304" pitchFamily="18" charset="0"/>
                <a:cs typeface="Times New Roman" panose="02020603050405020304" pitchFamily="18" charset="0"/>
              </a:rPr>
              <a:t>!</a:t>
            </a:r>
          </a:p>
          <a:p>
            <a:r>
              <a:rPr lang="ru-RU" dirty="0" smtClean="0"/>
              <a:t> </a:t>
            </a:r>
            <a:endParaRPr lang="ru-RU" sz="1400" b="1"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917575" y="1310414"/>
            <a:ext cx="7251275" cy="276999"/>
          </a:xfrm>
          <a:prstGeom prst="rect">
            <a:avLst/>
          </a:prstGeom>
        </p:spPr>
        <p:txBody>
          <a:bodyPr wrap="square">
            <a:spAutoFit/>
          </a:bodyPr>
          <a:lstStyle/>
          <a:p>
            <a:r>
              <a:rPr lang="en-US"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1547664" y="1234757"/>
            <a:ext cx="5616624" cy="1661993"/>
          </a:xfrm>
          <a:prstGeom prst="rect">
            <a:avLst/>
          </a:prstGeom>
        </p:spPr>
        <p:txBody>
          <a:bodyPr wrap="square">
            <a:spAutoFit/>
          </a:bodyPr>
          <a:lstStyle/>
          <a:p>
            <a:r>
              <a:rPr lang="ru-RU" sz="1200" dirty="0" smtClean="0">
                <a:latin typeface="Times New Roman" panose="02020603050405020304" pitchFamily="18" charset="0"/>
                <a:cs typeface="Times New Roman" panose="02020603050405020304" pitchFamily="18" charset="0"/>
              </a:rPr>
              <a:t>            1нче  </a:t>
            </a:r>
            <a:r>
              <a:rPr lang="ru-RU" sz="1200" dirty="0">
                <a:latin typeface="Times New Roman" panose="02020603050405020304" pitchFamily="18" charset="0"/>
                <a:cs typeface="Times New Roman" panose="02020603050405020304" pitchFamily="18" charset="0"/>
              </a:rPr>
              <a:t>сентябрь - </a:t>
            </a:r>
            <a:r>
              <a:rPr lang="ru-RU" sz="1200" dirty="0" err="1">
                <a:latin typeface="Times New Roman" panose="02020603050405020304" pitchFamily="18" charset="0"/>
                <a:cs typeface="Times New Roman" panose="02020603050405020304" pitchFamily="18" charset="0"/>
              </a:rPr>
              <a:t>Белем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Яңа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уку</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елына</a:t>
            </a:r>
            <a:r>
              <a:rPr lang="ru-RU" sz="1200" dirty="0">
                <a:latin typeface="Times New Roman" panose="02020603050405020304" pitchFamily="18" charset="0"/>
                <a:cs typeface="Times New Roman" panose="02020603050405020304" pitchFamily="18" charset="0"/>
              </a:rPr>
              <a:t>  старт  </a:t>
            </a:r>
            <a:r>
              <a:rPr lang="ru-RU" sz="1200" dirty="0" err="1">
                <a:latin typeface="Times New Roman" panose="02020603050405020304" pitchFamily="18" charset="0"/>
                <a:cs typeface="Times New Roman" panose="02020603050405020304" pitchFamily="18" charset="0"/>
              </a:rPr>
              <a:t>бирү</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өчен</a:t>
            </a:r>
            <a:r>
              <a:rPr lang="ru-RU" sz="1200" dirty="0">
                <a:latin typeface="Times New Roman" panose="02020603050405020304" pitchFamily="18" charset="0"/>
                <a:cs typeface="Times New Roman" panose="02020603050405020304" pitchFamily="18" charset="0"/>
              </a:rPr>
              <a:t>  гимназия </a:t>
            </a:r>
            <a:r>
              <a:rPr lang="ru-RU" sz="1200" dirty="0" err="1">
                <a:latin typeface="Times New Roman" panose="02020603050405020304" pitchFamily="18" charset="0"/>
                <a:cs typeface="Times New Roman" panose="02020603050405020304" pitchFamily="18" charset="0"/>
              </a:rPr>
              <a:t>ишекләре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яңадан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ачылды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Гадәттәгечә</a:t>
            </a:r>
            <a:r>
              <a:rPr lang="ru-RU" sz="1200" dirty="0">
                <a:latin typeface="Times New Roman" panose="02020603050405020304" pitchFamily="18" charset="0"/>
                <a:cs typeface="Times New Roman" panose="02020603050405020304" pitchFamily="18" charset="0"/>
              </a:rPr>
              <a:t>, 1 сентябрь  </a:t>
            </a:r>
            <a:r>
              <a:rPr lang="ru-RU" sz="1200" dirty="0" err="1">
                <a:latin typeface="Times New Roman" panose="02020603050405020304" pitchFamily="18" charset="0"/>
                <a:cs typeface="Times New Roman" panose="02020603050405020304" pitchFamily="18" charset="0"/>
              </a:rPr>
              <a:t>көнне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гимназиядә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белем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көненә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багышланган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тантаналы</a:t>
            </a:r>
            <a:r>
              <a:rPr lang="ru-RU" sz="1200" dirty="0">
                <a:latin typeface="Times New Roman" panose="02020603050405020304" pitchFamily="18" charset="0"/>
                <a:cs typeface="Times New Roman" panose="02020603050405020304" pitchFamily="18" charset="0"/>
              </a:rPr>
              <a:t>  линейка  </a:t>
            </a:r>
            <a:r>
              <a:rPr lang="ru-RU" sz="1200" dirty="0" err="1">
                <a:latin typeface="Times New Roman" panose="02020603050405020304" pitchFamily="18" charset="0"/>
                <a:cs typeface="Times New Roman" panose="02020603050405020304" pitchFamily="18" charset="0"/>
              </a:rPr>
              <a:t>үзды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Бәйрәм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тантанасы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әзерлекле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эчтәлекле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күңелле</a:t>
            </a:r>
            <a:r>
              <a:rPr lang="ru-RU" sz="1200" dirty="0">
                <a:latin typeface="Times New Roman" panose="02020603050405020304" pitchFamily="18" charset="0"/>
                <a:cs typeface="Times New Roman" panose="02020603050405020304" pitchFamily="18" charset="0"/>
              </a:rPr>
              <a:t> узды.</a:t>
            </a:r>
          </a:p>
          <a:p>
            <a:r>
              <a:rPr lang="ru-RU" sz="1200" dirty="0">
                <a:latin typeface="Times New Roman" panose="02020603050405020304" pitchFamily="18" charset="0"/>
                <a:cs typeface="Times New Roman" panose="02020603050405020304" pitchFamily="18" charset="0"/>
              </a:rPr>
              <a:t>          1 сентября - День  знаний! Двери  гимназии  вновь распахнулись, чтобы  дать  старт  новому  учебному  году! Традиционно 1  сентября  в  гимназии  проводится  торжественная  линейка, посвящённая  Дню  </a:t>
            </a:r>
            <a:r>
              <a:rPr lang="ru-RU" sz="1200" dirty="0" smtClean="0">
                <a:latin typeface="Times New Roman" panose="02020603050405020304" pitchFamily="18" charset="0"/>
                <a:cs typeface="Times New Roman" panose="02020603050405020304" pitchFamily="18" charset="0"/>
              </a:rPr>
              <a:t>Знаний. Праздничная </a:t>
            </a:r>
            <a:r>
              <a:rPr lang="ru-RU" sz="1200" dirty="0" err="1" smtClean="0">
                <a:latin typeface="Times New Roman" panose="02020603050405020304" pitchFamily="18" charset="0"/>
                <a:cs typeface="Times New Roman" panose="02020603050405020304" pitchFamily="18" charset="0"/>
              </a:rPr>
              <a:t>церемони</a:t>
            </a:r>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   прошла </a:t>
            </a:r>
            <a:r>
              <a:rPr lang="ru-RU" sz="1200" dirty="0">
                <a:latin typeface="Times New Roman" panose="02020603050405020304" pitchFamily="18" charset="0"/>
                <a:cs typeface="Times New Roman" panose="02020603050405020304" pitchFamily="18" charset="0"/>
              </a:rPr>
              <a:t>подготовительно, содержательно, весело</a:t>
            </a:r>
            <a:r>
              <a:rPr lang="ru-RU" dirty="0"/>
              <a:t>.</a:t>
            </a:r>
          </a:p>
        </p:txBody>
      </p:sp>
      <p:pic>
        <p:nvPicPr>
          <p:cNvPr id="21" name="Picture 4"/>
          <p:cNvPicPr>
            <a:picLocks noChangeAspect="1" noChangeArrowheads="1"/>
          </p:cNvPicPr>
          <p:nvPr/>
        </p:nvPicPr>
        <p:blipFill rotWithShape="1">
          <a:blip r:embed="rId3">
            <a:extLst>
              <a:ext uri="{28A0092B-C50C-407E-A947-70E740481C1C}">
                <a14:useLocalDpi xmlns:a14="http://schemas.microsoft.com/office/drawing/2010/main" val="0"/>
              </a:ext>
            </a:extLst>
          </a:blip>
          <a:srcRect t="13071" r="50990" b="62121"/>
          <a:stretch/>
        </p:blipFill>
        <p:spPr bwMode="auto">
          <a:xfrm>
            <a:off x="906934" y="3243148"/>
            <a:ext cx="2261498" cy="170679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34011" y="3049636"/>
            <a:ext cx="2713037" cy="20732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3" name="Picture 5"/>
          <p:cNvPicPr>
            <a:picLocks noChangeAspect="1" noChangeArrowheads="1"/>
          </p:cNvPicPr>
          <p:nvPr/>
        </p:nvPicPr>
        <p:blipFill rotWithShape="1">
          <a:blip r:embed="rId3">
            <a:extLst>
              <a:ext uri="{28A0092B-C50C-407E-A947-70E740481C1C}">
                <a14:useLocalDpi xmlns:a14="http://schemas.microsoft.com/office/drawing/2010/main" val="0"/>
              </a:ext>
            </a:extLst>
          </a:blip>
          <a:srcRect l="50000" t="11247" b="70948"/>
          <a:stretch/>
        </p:blipFill>
        <p:spPr bwMode="auto">
          <a:xfrm>
            <a:off x="6372200" y="3229431"/>
            <a:ext cx="2458616" cy="168471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78897022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19B0651-EE4F-4900-A07F-96A6BFA9D0F0}" type="slidenum">
              <a:rPr lang="ru-RU" smtClean="0"/>
              <a:t>2</a:t>
            </a:fld>
            <a:endParaRPr lang="ru-RU"/>
          </a:p>
        </p:txBody>
      </p:sp>
      <p:sp>
        <p:nvSpPr>
          <p:cNvPr id="6" name="Заголовок 1"/>
          <p:cNvSpPr txBox="1">
            <a:spLocks/>
          </p:cNvSpPr>
          <p:nvPr/>
        </p:nvSpPr>
        <p:spPr>
          <a:xfrm>
            <a:off x="611560" y="248665"/>
            <a:ext cx="8075240" cy="27754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endParaRPr lang="ru-RU" sz="20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a:stretch>
            <a:fillRect/>
          </a:stretch>
        </p:blipFill>
        <p:spPr>
          <a:xfrm>
            <a:off x="7076362" y="0"/>
            <a:ext cx="2067638" cy="902055"/>
          </a:xfrm>
          <a:prstGeom prst="rect">
            <a:avLst/>
          </a:prstGeom>
        </p:spPr>
      </p:pic>
      <p:sp>
        <p:nvSpPr>
          <p:cNvPr id="8" name="TextBox 7"/>
          <p:cNvSpPr txBox="1"/>
          <p:nvPr/>
        </p:nvSpPr>
        <p:spPr>
          <a:xfrm>
            <a:off x="795025" y="116456"/>
            <a:ext cx="6299865" cy="461665"/>
          </a:xfrm>
          <a:prstGeom prst="rect">
            <a:avLst/>
          </a:prstGeom>
          <a:noFill/>
        </p:spPr>
        <p:txBody>
          <a:bodyPr wrap="none" rtlCol="0">
            <a:spAutoFit/>
          </a:bodyPr>
          <a:lstStyle/>
          <a:p>
            <a:pPr algn="ctr"/>
            <a:r>
              <a:rPr lang="tt-RU" sz="1200" dirty="0" smtClean="0">
                <a:latin typeface="Times New Roman" panose="02020603050405020304" pitchFamily="18" charset="0"/>
                <a:cs typeface="Times New Roman" panose="02020603050405020304" pitchFamily="18" charset="0"/>
              </a:rPr>
              <a:t>МАОУ </a:t>
            </a:r>
            <a:r>
              <a:rPr lang="ru-RU" sz="1200" dirty="0" smtClean="0">
                <a:latin typeface="Times New Roman" panose="02020603050405020304" pitchFamily="18" charset="0"/>
                <a:cs typeface="Times New Roman" panose="02020603050405020304" pitchFamily="18" charset="0"/>
              </a:rPr>
              <a:t>«</a:t>
            </a:r>
            <a:r>
              <a:rPr lang="ru-RU" sz="1200" dirty="0" err="1">
                <a:latin typeface="Times New Roman" panose="02020603050405020304" pitchFamily="18" charset="0"/>
                <a:cs typeface="Times New Roman" panose="02020603050405020304" pitchFamily="18" charset="0"/>
              </a:rPr>
              <a:t>Нурлатская</a:t>
            </a:r>
            <a:r>
              <a:rPr lang="ru-RU" sz="1200" dirty="0">
                <a:latin typeface="Times New Roman" panose="02020603050405020304" pitchFamily="18" charset="0"/>
                <a:cs typeface="Times New Roman" panose="02020603050405020304" pitchFamily="18" charset="0"/>
              </a:rPr>
              <a:t> гимназия имени Героя Советского Союза Михаила Егоровича Сергеева</a:t>
            </a:r>
            <a:r>
              <a:rPr lang="ru-RU" sz="1200" dirty="0" smtClean="0">
                <a:latin typeface="Times New Roman" panose="02020603050405020304" pitchFamily="18" charset="0"/>
                <a:cs typeface="Times New Roman" panose="02020603050405020304" pitchFamily="18" charset="0"/>
              </a:rPr>
              <a:t>»</a:t>
            </a:r>
          </a:p>
          <a:p>
            <a:pPr algn="ct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г. Нурлат Республики </a:t>
            </a:r>
            <a:r>
              <a:rPr lang="ru-RU" sz="1200" dirty="0" smtClean="0">
                <a:latin typeface="Times New Roman" panose="02020603050405020304" pitchFamily="18" charset="0"/>
                <a:cs typeface="Times New Roman" panose="02020603050405020304" pitchFamily="18" charset="0"/>
              </a:rPr>
              <a:t>Татарстан</a:t>
            </a:r>
          </a:p>
        </p:txBody>
      </p:sp>
      <p:sp>
        <p:nvSpPr>
          <p:cNvPr id="3" name="AutoShape 2" descr="https://apf.mail.ru/cgi-bin/readmsg?id=16194316050888425294;0;10&amp;exif=1&amp;full=1&amp;x-email=leyla-mirzaeva%40mail.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https://apf.mail.ru/cgi-bin/readmsg?id=16194316050888425294;0;10&amp;exif=1&amp;full=1&amp;x-email=leyla-mirzaeva%40mail.r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6" descr="https://apf.mail.ru/cgi-bin/readmsg?id=16194316050888425294;0;5&amp;exif=1&amp;full=1&amp;x-email=leyla-mirzaeva%40mail.r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8" descr="https://apf.mail.ru/cgi-bin/readmsg?id=16194316050888425294;0;5&amp;exif=1&amp;full=1&amp;x-email=leyla-mirzaeva%40mail.ru"/>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AutoShape 13" descr="https://apf.mail.ru/cgi-bin/readmsg?id=16194316050888425294;0;2&amp;exif=1&amp;full=1&amp;x-email=leyla-mirzaeva%40mail.ru"/>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Прямоугольник 12"/>
          <p:cNvSpPr/>
          <p:nvPr/>
        </p:nvSpPr>
        <p:spPr>
          <a:xfrm>
            <a:off x="3851920" y="941081"/>
            <a:ext cx="4590256" cy="369332"/>
          </a:xfrm>
          <a:prstGeom prst="rect">
            <a:avLst/>
          </a:prstGeom>
        </p:spPr>
        <p:txBody>
          <a:bodyPr wrap="square">
            <a:spAutoFit/>
          </a:bodyPr>
          <a:lstStyle/>
          <a:p>
            <a:r>
              <a:rPr lang="ru-RU" dirty="0"/>
              <a:t> </a:t>
            </a:r>
            <a:r>
              <a:rPr lang="ru-RU" dirty="0" smtClean="0"/>
              <a:t>          </a:t>
            </a:r>
            <a:endParaRPr lang="ru-RU" sz="9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4283968" y="955129"/>
            <a:ext cx="4680520" cy="276999"/>
          </a:xfrm>
          <a:prstGeom prst="rect">
            <a:avLst/>
          </a:prstGeom>
        </p:spPr>
        <p:txBody>
          <a:bodyPr wrap="square">
            <a:spAutoFit/>
          </a:bodyPr>
          <a:lstStyle/>
          <a:p>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277075" y="1145136"/>
            <a:ext cx="6744208" cy="461665"/>
          </a:xfrm>
          <a:prstGeom prst="rect">
            <a:avLst/>
          </a:prstGeom>
        </p:spPr>
        <p:txBody>
          <a:bodyPr wrap="square">
            <a:spAutoFit/>
          </a:bodyPr>
          <a:lstStyle/>
          <a:p>
            <a:endParaRPr lang="ru-RU" sz="12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2261145" y="569055"/>
            <a:ext cx="3743076" cy="307777"/>
          </a:xfrm>
          <a:prstGeom prst="rect">
            <a:avLst/>
          </a:prstGeom>
          <a:noFill/>
        </p:spPr>
        <p:txBody>
          <a:bodyPr wrap="none" rtlCol="0">
            <a:spAutoFit/>
          </a:bodyPr>
          <a:lstStyle/>
          <a:p>
            <a:r>
              <a:rPr lang="tt-RU" sz="1400" b="1" dirty="0">
                <a:latin typeface="Times New Roman" panose="02020603050405020304" pitchFamily="18" charset="0"/>
                <a:cs typeface="Times New Roman" panose="02020603050405020304" pitchFamily="18" charset="0"/>
              </a:rPr>
              <a:t>Татарча диктант Яз</a:t>
            </a:r>
            <a:r>
              <a:rPr lang="en-US" sz="1400" b="1" dirty="0">
                <a:latin typeface="Times New Roman" panose="02020603050405020304" pitchFamily="18" charset="0"/>
                <a:cs typeface="Times New Roman" panose="02020603050405020304" pitchFamily="18" charset="0"/>
              </a:rPr>
              <a:t>/ </a:t>
            </a:r>
            <a:r>
              <a:rPr lang="ru-RU" sz="1400" b="1" dirty="0">
                <a:latin typeface="Times New Roman" panose="02020603050405020304" pitchFamily="18" charset="0"/>
                <a:cs typeface="Times New Roman" panose="02020603050405020304" pitchFamily="18" charset="0"/>
              </a:rPr>
              <a:t>Диктант на татарском</a:t>
            </a:r>
            <a:endParaRPr lang="ru-RU" sz="1400" b="1"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1022400" y="972432"/>
            <a:ext cx="7251275" cy="1754326"/>
          </a:xfrm>
          <a:prstGeom prst="rect">
            <a:avLst/>
          </a:prstGeom>
        </p:spPr>
        <p:txBody>
          <a:bodyPr wrap="square">
            <a:spAutoFit/>
          </a:bodyPr>
          <a:lstStyle/>
          <a:p>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Бүген</a:t>
            </a:r>
            <a:r>
              <a:rPr lang="ru-RU" sz="1200" dirty="0">
                <a:latin typeface="Times New Roman" panose="02020603050405020304" pitchFamily="18" charset="0"/>
                <a:cs typeface="Times New Roman" panose="02020603050405020304" pitchFamily="18" charset="0"/>
              </a:rPr>
              <a:t>,   10 </a:t>
            </a:r>
            <a:r>
              <a:rPr lang="ru-RU" sz="1200" dirty="0" err="1">
                <a:latin typeface="Times New Roman" panose="02020603050405020304" pitchFamily="18" charset="0"/>
                <a:cs typeface="Times New Roman" panose="02020603050405020304" pitchFamily="18" charset="0"/>
              </a:rPr>
              <a:t>нчы</a:t>
            </a:r>
            <a:r>
              <a:rPr lang="ru-RU" sz="1200" dirty="0">
                <a:latin typeface="Times New Roman" panose="02020603050405020304" pitchFamily="18" charset="0"/>
                <a:cs typeface="Times New Roman" panose="02020603050405020304" pitchFamily="18" charset="0"/>
              </a:rPr>
              <a:t> сентябрь </a:t>
            </a:r>
            <a:r>
              <a:rPr lang="ru-RU" sz="1200" dirty="0" err="1">
                <a:latin typeface="Times New Roman" panose="02020603050405020304" pitchFamily="18" charset="0"/>
                <a:cs typeface="Times New Roman" panose="02020603050405020304" pitchFamily="18" charset="0"/>
              </a:rPr>
              <a:t>көнне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гимназиядән</a:t>
            </a:r>
            <a:r>
              <a:rPr lang="ru-RU" sz="1200" dirty="0">
                <a:latin typeface="Times New Roman" panose="02020603050405020304" pitchFamily="18" charset="0"/>
                <a:cs typeface="Times New Roman" panose="02020603050405020304" pitchFamily="18" charset="0"/>
              </a:rPr>
              <a:t> 189 </a:t>
            </a:r>
            <a:r>
              <a:rPr lang="ru-RU" sz="1200" dirty="0" err="1">
                <a:latin typeface="Times New Roman" panose="02020603050405020304" pitchFamily="18" charset="0"/>
                <a:cs typeface="Times New Roman" panose="02020603050405020304" pitchFamily="18" charset="0"/>
              </a:rPr>
              <a:t>кеше</a:t>
            </a:r>
            <a:r>
              <a:rPr lang="ru-RU" sz="1200" dirty="0">
                <a:latin typeface="Times New Roman" panose="02020603050405020304" pitchFamily="18" charset="0"/>
                <a:cs typeface="Times New Roman" panose="02020603050405020304" pitchFamily="18" charset="0"/>
              </a:rPr>
              <a:t>  татар </a:t>
            </a:r>
            <a:r>
              <a:rPr lang="ru-RU" sz="1200" dirty="0" err="1">
                <a:latin typeface="Times New Roman" panose="02020603050405020304" pitchFamily="18" charset="0"/>
                <a:cs typeface="Times New Roman" panose="02020603050405020304" pitchFamily="18" charset="0"/>
              </a:rPr>
              <a:t>теленнән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Татарча</a:t>
            </a:r>
            <a:r>
              <a:rPr lang="ru-RU" sz="1200" dirty="0">
                <a:latin typeface="Times New Roman" panose="02020603050405020304" pitchFamily="18" charset="0"/>
                <a:cs typeface="Times New Roman" panose="02020603050405020304" pitchFamily="18" charset="0"/>
              </a:rPr>
              <a:t> диктант” </a:t>
            </a:r>
            <a:r>
              <a:rPr lang="ru-RU" sz="1200" dirty="0" err="1">
                <a:latin typeface="Times New Roman" panose="02020603050405020304" pitchFamily="18" charset="0"/>
                <a:cs typeface="Times New Roman" panose="02020603050405020304" pitchFamily="18" charset="0"/>
              </a:rPr>
              <a:t>дөньякүләм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белем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тикшерү</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акциясендә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катнаштылар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a:t>
            </a:r>
            <a:r>
              <a:rPr lang="ru-RU" sz="1200" dirty="0">
                <a:latin typeface="Times New Roman" panose="02020603050405020304" pitchFamily="18" charset="0"/>
                <a:cs typeface="Times New Roman" panose="02020603050405020304" pitchFamily="18" charset="0"/>
              </a:rPr>
              <a:t> – 7-11 </a:t>
            </a:r>
            <a:r>
              <a:rPr lang="ru-RU" sz="1200" dirty="0" err="1">
                <a:latin typeface="Times New Roman" panose="02020603050405020304" pitchFamily="18" charset="0"/>
                <a:cs typeface="Times New Roman" panose="02020603050405020304" pitchFamily="18" charset="0"/>
              </a:rPr>
              <a:t>нче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сыйныф</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укучылары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укытучылар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ата-аналар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Гомәр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Бәшировның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Чишмә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моңы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ничек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җыр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булды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әсәреннән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өзек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яздылар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Татарча</a:t>
            </a:r>
            <a:r>
              <a:rPr lang="ru-RU" sz="1200" dirty="0">
                <a:latin typeface="Times New Roman" panose="02020603050405020304" pitchFamily="18" charset="0"/>
                <a:cs typeface="Times New Roman" panose="02020603050405020304" pitchFamily="18" charset="0"/>
              </a:rPr>
              <a:t> диктант" </a:t>
            </a:r>
            <a:r>
              <a:rPr lang="ru-RU" sz="1200" dirty="0" err="1">
                <a:latin typeface="Times New Roman" panose="02020603050405020304" pitchFamily="18" charset="0"/>
                <a:cs typeface="Times New Roman" panose="02020603050405020304" pitchFamily="18" charset="0"/>
              </a:rPr>
              <a:t>акциясе</a:t>
            </a:r>
            <a:r>
              <a:rPr lang="ru-RU" sz="1200" dirty="0">
                <a:latin typeface="Times New Roman" panose="02020603050405020304" pitchFamily="18" charset="0"/>
                <a:cs typeface="Times New Roman" panose="02020603050405020304" pitchFamily="18" charset="0"/>
              </a:rPr>
              <a:t> татар </a:t>
            </a:r>
            <a:r>
              <a:rPr lang="ru-RU" sz="1200" dirty="0" err="1">
                <a:latin typeface="Times New Roman" panose="02020603050405020304" pitchFamily="18" charset="0"/>
                <a:cs typeface="Times New Roman" panose="02020603050405020304" pitchFamily="18" charset="0"/>
              </a:rPr>
              <a:t>телендә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мәдәниятенә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игътибар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җәлеп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итү</a:t>
            </a:r>
            <a:r>
              <a:rPr lang="ru-RU" sz="1200" dirty="0">
                <a:latin typeface="Times New Roman" panose="02020603050405020304" pitchFamily="18" charset="0"/>
                <a:cs typeface="Times New Roman" panose="02020603050405020304" pitchFamily="18" charset="0"/>
              </a:rPr>
              <a:t>, тел </a:t>
            </a:r>
            <a:r>
              <a:rPr lang="ru-RU" sz="1200" dirty="0" err="1">
                <a:latin typeface="Times New Roman" panose="02020603050405020304" pitchFamily="18" charset="0"/>
                <a:cs typeface="Times New Roman" panose="02020603050405020304" pitchFamily="18" charset="0"/>
              </a:rPr>
              <a:t>белемен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тикшерергә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мөмкинлек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бирү</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әдәби</a:t>
            </a:r>
            <a:r>
              <a:rPr lang="ru-RU" sz="1200" dirty="0">
                <a:latin typeface="Times New Roman" panose="02020603050405020304" pitchFamily="18" charset="0"/>
                <a:cs typeface="Times New Roman" panose="02020603050405020304" pitchFamily="18" charset="0"/>
              </a:rPr>
              <a:t> татар </a:t>
            </a:r>
            <a:r>
              <a:rPr lang="ru-RU" sz="1200" dirty="0" err="1">
                <a:latin typeface="Times New Roman" panose="02020603050405020304" pitchFamily="18" charset="0"/>
                <a:cs typeface="Times New Roman" panose="02020603050405020304" pitchFamily="18" charset="0"/>
              </a:rPr>
              <a:t>телен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куллануычыларның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даирәсен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арттыру</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туган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телгә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мәхәббәт</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уятуга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юнәлтелгән</a:t>
            </a:r>
            <a:r>
              <a:rPr lang="ru-RU" sz="1200" dirty="0">
                <a:latin typeface="Times New Roman" panose="02020603050405020304" pitchFamily="18" charset="0"/>
                <a:cs typeface="Times New Roman" panose="02020603050405020304" pitchFamily="18" charset="0"/>
              </a:rPr>
              <a:t>. </a:t>
            </a:r>
          </a:p>
          <a:p>
            <a:r>
              <a:rPr lang="ru-RU" sz="1200" dirty="0">
                <a:latin typeface="Times New Roman" panose="02020603050405020304" pitchFamily="18" charset="0"/>
                <a:cs typeface="Times New Roman" panose="02020603050405020304" pitchFamily="18" charset="0"/>
              </a:rPr>
              <a:t>         Сегодня, 10 сентября, 189 учащихся гимназии приняли участие во всемирной акции по проверке знаний по татарскому языку “</a:t>
            </a:r>
            <a:r>
              <a:rPr lang="ru-RU" sz="1200" dirty="0" err="1">
                <a:latin typeface="Times New Roman" panose="02020603050405020304" pitchFamily="18" charset="0"/>
                <a:cs typeface="Times New Roman" panose="02020603050405020304" pitchFamily="18" charset="0"/>
              </a:rPr>
              <a:t>Татарча</a:t>
            </a:r>
            <a:r>
              <a:rPr lang="ru-RU" sz="1200" dirty="0">
                <a:latin typeface="Times New Roman" panose="02020603050405020304" pitchFamily="18" charset="0"/>
                <a:cs typeface="Times New Roman" panose="02020603050405020304" pitchFamily="18" charset="0"/>
              </a:rPr>
              <a:t> диктант”. Это учащиеся 7-11 классов, учителя, родители. Его целью является популяризация татарского языка и культуры Татарстана, ознакомление с традициями татарского народа. </a:t>
            </a:r>
            <a:endParaRPr lang="ru-RU" sz="1200" dirty="0">
              <a:latin typeface="Times New Roman" panose="02020603050405020304" pitchFamily="18" charset="0"/>
              <a:cs typeface="Times New Roman" panose="02020603050405020304" pitchFamily="18" charset="0"/>
            </a:endParaRPr>
          </a:p>
        </p:txBody>
      </p:sp>
      <p:pic>
        <p:nvPicPr>
          <p:cNvPr id="17" name="Picture 7" descr="http://nurlat-tat.ru/images/uploads/ckeditor/JPG/613b570b8a229_P9100117.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29242" y="3002699"/>
            <a:ext cx="2568097" cy="192607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18" name="Picture 9" descr="http://nurlat-tat.ru/images/uploads/news/2021/9/10/14e47a48524c592bfc449bbe67ce769e.JPG"/>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578950" y="3002700"/>
            <a:ext cx="2568098" cy="1926073"/>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pic>
        <p:nvPicPr>
          <p:cNvPr id="20" name="Picture 11" descr="http://nurlat-tat.ru/images/uploads/news/2021/9/10/f63f0e53ee6c7d565e675cf4295dbb47.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349734" y="3005354"/>
            <a:ext cx="2564557" cy="1923418"/>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65997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19B0651-EE4F-4900-A07F-96A6BFA9D0F0}" type="slidenum">
              <a:rPr lang="ru-RU" smtClean="0"/>
              <a:t>3</a:t>
            </a:fld>
            <a:endParaRPr lang="ru-RU"/>
          </a:p>
        </p:txBody>
      </p:sp>
      <p:sp>
        <p:nvSpPr>
          <p:cNvPr id="6" name="Заголовок 1"/>
          <p:cNvSpPr txBox="1">
            <a:spLocks/>
          </p:cNvSpPr>
          <p:nvPr/>
        </p:nvSpPr>
        <p:spPr>
          <a:xfrm>
            <a:off x="611560" y="248665"/>
            <a:ext cx="8075240" cy="27754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endParaRPr lang="ru-RU" sz="20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a:stretch>
            <a:fillRect/>
          </a:stretch>
        </p:blipFill>
        <p:spPr>
          <a:xfrm>
            <a:off x="7076362" y="0"/>
            <a:ext cx="2067638" cy="902055"/>
          </a:xfrm>
          <a:prstGeom prst="rect">
            <a:avLst/>
          </a:prstGeom>
        </p:spPr>
      </p:pic>
      <p:sp>
        <p:nvSpPr>
          <p:cNvPr id="8" name="TextBox 7"/>
          <p:cNvSpPr txBox="1"/>
          <p:nvPr/>
        </p:nvSpPr>
        <p:spPr>
          <a:xfrm>
            <a:off x="795025" y="116456"/>
            <a:ext cx="6299865" cy="461665"/>
          </a:xfrm>
          <a:prstGeom prst="rect">
            <a:avLst/>
          </a:prstGeom>
          <a:noFill/>
        </p:spPr>
        <p:txBody>
          <a:bodyPr wrap="none" rtlCol="0">
            <a:spAutoFit/>
          </a:bodyPr>
          <a:lstStyle/>
          <a:p>
            <a:pPr algn="ctr"/>
            <a:r>
              <a:rPr lang="tt-RU" sz="1200" dirty="0" smtClean="0">
                <a:latin typeface="Times New Roman" panose="02020603050405020304" pitchFamily="18" charset="0"/>
                <a:cs typeface="Times New Roman" panose="02020603050405020304" pitchFamily="18" charset="0"/>
              </a:rPr>
              <a:t>МАОУ </a:t>
            </a:r>
            <a:r>
              <a:rPr lang="ru-RU" sz="1200" dirty="0" smtClean="0">
                <a:latin typeface="Times New Roman" panose="02020603050405020304" pitchFamily="18" charset="0"/>
                <a:cs typeface="Times New Roman" panose="02020603050405020304" pitchFamily="18" charset="0"/>
              </a:rPr>
              <a:t>«</a:t>
            </a:r>
            <a:r>
              <a:rPr lang="ru-RU" sz="1200" dirty="0" err="1">
                <a:latin typeface="Times New Roman" panose="02020603050405020304" pitchFamily="18" charset="0"/>
                <a:cs typeface="Times New Roman" panose="02020603050405020304" pitchFamily="18" charset="0"/>
              </a:rPr>
              <a:t>Нурлатская</a:t>
            </a:r>
            <a:r>
              <a:rPr lang="ru-RU" sz="1200" dirty="0">
                <a:latin typeface="Times New Roman" panose="02020603050405020304" pitchFamily="18" charset="0"/>
                <a:cs typeface="Times New Roman" panose="02020603050405020304" pitchFamily="18" charset="0"/>
              </a:rPr>
              <a:t> гимназия имени Героя Советского Союза Михаила Егоровича Сергеева</a:t>
            </a:r>
            <a:r>
              <a:rPr lang="ru-RU" sz="1200" dirty="0" smtClean="0">
                <a:latin typeface="Times New Roman" panose="02020603050405020304" pitchFamily="18" charset="0"/>
                <a:cs typeface="Times New Roman" panose="02020603050405020304" pitchFamily="18" charset="0"/>
              </a:rPr>
              <a:t>»</a:t>
            </a:r>
          </a:p>
          <a:p>
            <a:pPr algn="ct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г. Нурлат Республики </a:t>
            </a:r>
            <a:r>
              <a:rPr lang="ru-RU" sz="1200" dirty="0" smtClean="0">
                <a:latin typeface="Times New Roman" panose="02020603050405020304" pitchFamily="18" charset="0"/>
                <a:cs typeface="Times New Roman" panose="02020603050405020304" pitchFamily="18" charset="0"/>
              </a:rPr>
              <a:t>Татарстан</a:t>
            </a:r>
          </a:p>
        </p:txBody>
      </p:sp>
      <p:sp>
        <p:nvSpPr>
          <p:cNvPr id="3" name="AutoShape 2" descr="https://apf.mail.ru/cgi-bin/readmsg?id=16194316050888425294;0;10&amp;exif=1&amp;full=1&amp;x-email=leyla-mirzaeva%40mail.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https://apf.mail.ru/cgi-bin/readmsg?id=16194316050888425294;0;10&amp;exif=1&amp;full=1&amp;x-email=leyla-mirzaeva%40mail.r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6" descr="https://apf.mail.ru/cgi-bin/readmsg?id=16194316050888425294;0;5&amp;exif=1&amp;full=1&amp;x-email=leyla-mirzaeva%40mail.r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8" descr="https://apf.mail.ru/cgi-bin/readmsg?id=16194316050888425294;0;5&amp;exif=1&amp;full=1&amp;x-email=leyla-mirzaeva%40mail.ru"/>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AutoShape 13" descr="https://apf.mail.ru/cgi-bin/readmsg?id=16194316050888425294;0;2&amp;exif=1&amp;full=1&amp;x-email=leyla-mirzaeva%40mail.ru"/>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Прямоугольник 12"/>
          <p:cNvSpPr/>
          <p:nvPr/>
        </p:nvSpPr>
        <p:spPr>
          <a:xfrm>
            <a:off x="3851920" y="941081"/>
            <a:ext cx="4590256" cy="369332"/>
          </a:xfrm>
          <a:prstGeom prst="rect">
            <a:avLst/>
          </a:prstGeom>
        </p:spPr>
        <p:txBody>
          <a:bodyPr wrap="square">
            <a:spAutoFit/>
          </a:bodyPr>
          <a:lstStyle/>
          <a:p>
            <a:r>
              <a:rPr lang="ru-RU" dirty="0"/>
              <a:t> </a:t>
            </a:r>
            <a:r>
              <a:rPr lang="ru-RU" dirty="0" smtClean="0"/>
              <a:t>          </a:t>
            </a:r>
            <a:endParaRPr lang="ru-RU" sz="9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4283968" y="955129"/>
            <a:ext cx="4680520" cy="276999"/>
          </a:xfrm>
          <a:prstGeom prst="rect">
            <a:avLst/>
          </a:prstGeom>
        </p:spPr>
        <p:txBody>
          <a:bodyPr wrap="square">
            <a:spAutoFit/>
          </a:bodyPr>
          <a:lstStyle/>
          <a:p>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277075" y="1145136"/>
            <a:ext cx="6744208" cy="461665"/>
          </a:xfrm>
          <a:prstGeom prst="rect">
            <a:avLst/>
          </a:prstGeom>
        </p:spPr>
        <p:txBody>
          <a:bodyPr wrap="square">
            <a:spAutoFit/>
          </a:bodyPr>
          <a:lstStyle/>
          <a:p>
            <a:endParaRPr lang="ru-RU" sz="12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2261145" y="569055"/>
            <a:ext cx="248786" cy="369332"/>
          </a:xfrm>
          <a:prstGeom prst="rect">
            <a:avLst/>
          </a:prstGeom>
          <a:noFill/>
        </p:spPr>
        <p:txBody>
          <a:bodyPr wrap="none" rtlCol="0">
            <a:spAutoFit/>
          </a:bodyPr>
          <a:lstStyle/>
          <a:p>
            <a:r>
              <a:rPr lang="ru-RU" dirty="0"/>
              <a:t> </a:t>
            </a:r>
            <a:endParaRPr lang="ru-RU" sz="1400" b="1"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203624" y="2355726"/>
            <a:ext cx="1813114" cy="2636053"/>
          </a:xfrm>
          <a:prstGeom prst="rect">
            <a:avLst/>
          </a:prstGeom>
          <a:ln>
            <a:noFill/>
          </a:ln>
          <a:effectLst>
            <a:outerShdw blurRad="190500" algn="tl" rotWithShape="0">
              <a:srgbClr val="000000">
                <a:alpha val="70000"/>
              </a:srgbClr>
            </a:outerShdw>
          </a:effectLst>
        </p:spPr>
      </p:pic>
      <p:pic>
        <p:nvPicPr>
          <p:cNvPr id="16" name="Рисунок 15"/>
          <p:cNvPicPr>
            <a:picLocks noChangeAspect="1"/>
          </p:cNvPicPr>
          <p:nvPr/>
        </p:nvPicPr>
        <p:blipFill rotWithShape="1">
          <a:blip r:embed="rId4" cstate="print">
            <a:extLst>
              <a:ext uri="{28A0092B-C50C-407E-A947-70E740481C1C}">
                <a14:useLocalDpi xmlns:a14="http://schemas.microsoft.com/office/drawing/2010/main" val="0"/>
              </a:ext>
            </a:extLst>
          </a:blip>
          <a:srcRect l="21199" t="33161" r="18472" b="20674"/>
          <a:stretch/>
        </p:blipFill>
        <p:spPr>
          <a:xfrm>
            <a:off x="611560" y="754708"/>
            <a:ext cx="1909720" cy="2597967"/>
          </a:xfrm>
          <a:prstGeom prst="rect">
            <a:avLst/>
          </a:prstGeom>
        </p:spPr>
      </p:pic>
      <p:sp>
        <p:nvSpPr>
          <p:cNvPr id="14" name="Прямоугольник 13"/>
          <p:cNvSpPr/>
          <p:nvPr/>
        </p:nvSpPr>
        <p:spPr>
          <a:xfrm>
            <a:off x="2509931" y="1068103"/>
            <a:ext cx="4862863" cy="2677656"/>
          </a:xfrm>
          <a:prstGeom prst="rect">
            <a:avLst/>
          </a:prstGeom>
        </p:spPr>
        <p:txBody>
          <a:bodyPr wrap="square">
            <a:spAutoFit/>
          </a:bodyPr>
          <a:lstStyle/>
          <a:p>
            <a:r>
              <a:rPr lang="ru-RU" sz="1200" dirty="0" smtClean="0">
                <a:latin typeface="Times New Roman" panose="02020603050405020304" pitchFamily="18" charset="0"/>
                <a:cs typeface="Times New Roman" panose="02020603050405020304" pitchFamily="18" charset="0"/>
              </a:rPr>
              <a:t>       4 </a:t>
            </a:r>
            <a:r>
              <a:rPr lang="ru-RU" sz="1200" dirty="0">
                <a:latin typeface="Times New Roman" panose="02020603050405020304" pitchFamily="18" charset="0"/>
                <a:cs typeface="Times New Roman" panose="02020603050405020304" pitchFamily="18" charset="0"/>
              </a:rPr>
              <a:t>октябрь </a:t>
            </a:r>
            <a:r>
              <a:rPr lang="ru-RU" sz="1200" dirty="0" err="1">
                <a:latin typeface="Times New Roman" panose="02020603050405020304" pitchFamily="18" charset="0"/>
                <a:cs typeface="Times New Roman" panose="02020603050405020304" pitchFamily="18" charset="0"/>
              </a:rPr>
              <a:t>көнне</a:t>
            </a:r>
            <a:r>
              <a:rPr lang="ru-RU" sz="1200" dirty="0">
                <a:latin typeface="Times New Roman" panose="02020603050405020304" pitchFamily="18" charset="0"/>
                <a:cs typeface="Times New Roman" panose="02020603050405020304" pitchFamily="18" charset="0"/>
              </a:rPr>
              <a:t>, Татарстан </a:t>
            </a:r>
            <a:r>
              <a:rPr lang="ru-RU" sz="1200" dirty="0" err="1">
                <a:latin typeface="Times New Roman" panose="02020603050405020304" pitchFamily="18" charset="0"/>
                <a:cs typeface="Times New Roman" panose="02020603050405020304" pitchFamily="18" charset="0"/>
              </a:rPr>
              <a:t>Республикасында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Туган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телләр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халыклар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бердәмлеге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елы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уңаеннан</a:t>
            </a:r>
            <a:r>
              <a:rPr lang="ru-RU" sz="1200" dirty="0">
                <a:latin typeface="Times New Roman" panose="02020603050405020304" pitchFamily="18" charset="0"/>
                <a:cs typeface="Times New Roman" panose="02020603050405020304" pitchFamily="18" charset="0"/>
              </a:rPr>
              <a:t>, Татарстан </a:t>
            </a:r>
            <a:r>
              <a:rPr lang="ru-RU" sz="1200" dirty="0" err="1">
                <a:latin typeface="Times New Roman" panose="02020603050405020304" pitchFamily="18" charset="0"/>
                <a:cs typeface="Times New Roman" panose="02020603050405020304" pitchFamily="18" charset="0"/>
              </a:rPr>
              <a:t>Республикасының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халыклары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телләрен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мәдәниятен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традицияләрен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саклау</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үстерүгә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шулай</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республиканың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күпмилләтле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халкының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бердәмлеген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ныгытуга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аерым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өлеш</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кертүе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өчен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милли</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мәсьәләләр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буенча</a:t>
            </a:r>
            <a:r>
              <a:rPr lang="ru-RU" sz="1200" dirty="0">
                <a:latin typeface="Times New Roman" panose="02020603050405020304" pitchFamily="18" charset="0"/>
                <a:cs typeface="Times New Roman" panose="02020603050405020304" pitchFamily="18" charset="0"/>
              </a:rPr>
              <a:t> директор </a:t>
            </a:r>
            <a:r>
              <a:rPr lang="ru-RU" sz="1200" dirty="0" err="1">
                <a:latin typeface="Times New Roman" panose="02020603050405020304" pitchFamily="18" charset="0"/>
                <a:cs typeface="Times New Roman" panose="02020603050405020304" pitchFamily="18" charset="0"/>
              </a:rPr>
              <a:t>урынбасары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Гайнуллина</a:t>
            </a:r>
            <a:r>
              <a:rPr lang="ru-RU" sz="1200" dirty="0">
                <a:latin typeface="Times New Roman" panose="02020603050405020304" pitchFamily="18" charset="0"/>
                <a:cs typeface="Times New Roman" panose="02020603050405020304" pitchFamily="18" charset="0"/>
              </a:rPr>
              <a:t> Эльмира </a:t>
            </a:r>
            <a:r>
              <a:rPr lang="ru-RU" sz="1200" dirty="0" err="1">
                <a:latin typeface="Times New Roman" panose="02020603050405020304" pitchFamily="18" charset="0"/>
                <a:cs typeface="Times New Roman" panose="02020603050405020304" pitchFamily="18" charset="0"/>
              </a:rPr>
              <a:t>Хәмзи</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кызы</a:t>
            </a:r>
            <a:r>
              <a:rPr lang="ru-RU" sz="1200" dirty="0">
                <a:latin typeface="Times New Roman" panose="02020603050405020304" pitchFamily="18" charset="0"/>
                <a:cs typeface="Times New Roman" panose="02020603050405020304" pitchFamily="18" charset="0"/>
              </a:rPr>
              <a:t> район </a:t>
            </a:r>
            <a:r>
              <a:rPr lang="ru-RU" sz="1200" dirty="0" err="1">
                <a:latin typeface="Times New Roman" panose="02020603050405020304" pitchFamily="18" charset="0"/>
                <a:cs typeface="Times New Roman" panose="02020603050405020304" pitchFamily="18" charset="0"/>
              </a:rPr>
              <a:t>башлыгының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Истәлек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билгесе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белән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бүләкләнде</a:t>
            </a:r>
            <a:r>
              <a:rPr lang="ru-RU" sz="1200" dirty="0">
                <a:latin typeface="Times New Roman" panose="02020603050405020304" pitchFamily="18" charset="0"/>
                <a:cs typeface="Times New Roman" panose="02020603050405020304" pitchFamily="18" charset="0"/>
              </a:rPr>
              <a:t>. </a:t>
            </a:r>
          </a:p>
          <a:p>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   4 </a:t>
            </a:r>
            <a:r>
              <a:rPr lang="ru-RU" sz="1200" dirty="0">
                <a:latin typeface="Times New Roman" panose="02020603050405020304" pitchFamily="18" charset="0"/>
                <a:cs typeface="Times New Roman" panose="02020603050405020304" pitchFamily="18" charset="0"/>
              </a:rPr>
              <a:t>октября, в связи с Годом родных языков и единства народов в республике Татарстан, За особый вклад в сохранении и развитии языков, культуры и традиций народов Республики Татарстан, а также укрепление единства многонационального народа Республики, </a:t>
            </a:r>
            <a:r>
              <a:rPr lang="ru-RU" sz="1200" dirty="0" err="1">
                <a:latin typeface="Times New Roman" panose="02020603050405020304" pitchFamily="18" charset="0"/>
                <a:cs typeface="Times New Roman" panose="02020603050405020304" pitchFamily="18" charset="0"/>
              </a:rPr>
              <a:t>Гайнуллина</a:t>
            </a:r>
            <a:r>
              <a:rPr lang="ru-RU" sz="1200" dirty="0">
                <a:latin typeface="Times New Roman" panose="02020603050405020304" pitchFamily="18" charset="0"/>
                <a:cs typeface="Times New Roman" panose="02020603050405020304" pitchFamily="18" charset="0"/>
              </a:rPr>
              <a:t> Эльмира </a:t>
            </a:r>
            <a:r>
              <a:rPr lang="ru-RU" sz="1200" dirty="0" err="1">
                <a:latin typeface="Times New Roman" panose="02020603050405020304" pitchFamily="18" charset="0"/>
                <a:cs typeface="Times New Roman" panose="02020603050405020304" pitchFamily="18" charset="0"/>
              </a:rPr>
              <a:t>Хамзиевна</a:t>
            </a:r>
            <a:r>
              <a:rPr lang="ru-RU" sz="1200" dirty="0">
                <a:latin typeface="Times New Roman" panose="02020603050405020304" pitchFamily="18" charset="0"/>
                <a:cs typeface="Times New Roman" panose="02020603050405020304" pitchFamily="18" charset="0"/>
              </a:rPr>
              <a:t>, заместитель директора по национальным вопросам, была  награждена памятным знаком главы района.</a:t>
            </a:r>
          </a:p>
        </p:txBody>
      </p:sp>
      <p:sp>
        <p:nvSpPr>
          <p:cNvPr id="17" name="Прямоугольник 16"/>
          <p:cNvSpPr/>
          <p:nvPr/>
        </p:nvSpPr>
        <p:spPr>
          <a:xfrm>
            <a:off x="2673643" y="720039"/>
            <a:ext cx="4572000" cy="307777"/>
          </a:xfrm>
          <a:prstGeom prst="rect">
            <a:avLst/>
          </a:prstGeom>
        </p:spPr>
        <p:txBody>
          <a:bodyPr>
            <a:spAutoFit/>
          </a:bodyPr>
          <a:lstStyle/>
          <a:p>
            <a:r>
              <a:rPr lang="ru-RU" sz="1400" b="1" dirty="0" err="1">
                <a:latin typeface="Times New Roman" panose="02020603050405020304" pitchFamily="18" charset="0"/>
                <a:cs typeface="Times New Roman" panose="02020603050405020304" pitchFamily="18" charset="0"/>
              </a:rPr>
              <a:t>Укытучылар</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көне</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уңаеннан</a:t>
            </a:r>
            <a:r>
              <a:rPr lang="ru-RU" sz="1400" b="1" dirty="0">
                <a:latin typeface="Times New Roman" panose="02020603050405020304" pitchFamily="18" charset="0"/>
                <a:cs typeface="Times New Roman" panose="02020603050405020304" pitchFamily="18" charset="0"/>
              </a:rPr>
              <a:t> / В честь Дня Учителя</a:t>
            </a:r>
          </a:p>
        </p:txBody>
      </p:sp>
    </p:spTree>
    <p:extLst>
      <p:ext uri="{BB962C8B-B14F-4D97-AF65-F5344CB8AC3E}">
        <p14:creationId xmlns:p14="http://schemas.microsoft.com/office/powerpoint/2010/main" val="407263459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19B0651-EE4F-4900-A07F-96A6BFA9D0F0}" type="slidenum">
              <a:rPr lang="ru-RU" smtClean="0"/>
              <a:t>4</a:t>
            </a:fld>
            <a:endParaRPr lang="ru-RU"/>
          </a:p>
        </p:txBody>
      </p:sp>
      <p:sp>
        <p:nvSpPr>
          <p:cNvPr id="6" name="Заголовок 1"/>
          <p:cNvSpPr txBox="1">
            <a:spLocks/>
          </p:cNvSpPr>
          <p:nvPr/>
        </p:nvSpPr>
        <p:spPr>
          <a:xfrm>
            <a:off x="611560" y="248665"/>
            <a:ext cx="8075240" cy="27754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endParaRPr lang="ru-RU" sz="20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a:stretch>
            <a:fillRect/>
          </a:stretch>
        </p:blipFill>
        <p:spPr>
          <a:xfrm>
            <a:off x="7076362" y="0"/>
            <a:ext cx="2067638" cy="902055"/>
          </a:xfrm>
          <a:prstGeom prst="rect">
            <a:avLst/>
          </a:prstGeom>
        </p:spPr>
      </p:pic>
      <p:sp>
        <p:nvSpPr>
          <p:cNvPr id="8" name="TextBox 7"/>
          <p:cNvSpPr txBox="1"/>
          <p:nvPr/>
        </p:nvSpPr>
        <p:spPr>
          <a:xfrm>
            <a:off x="795025" y="116456"/>
            <a:ext cx="6299865" cy="461665"/>
          </a:xfrm>
          <a:prstGeom prst="rect">
            <a:avLst/>
          </a:prstGeom>
          <a:noFill/>
        </p:spPr>
        <p:txBody>
          <a:bodyPr wrap="none" rtlCol="0">
            <a:spAutoFit/>
          </a:bodyPr>
          <a:lstStyle/>
          <a:p>
            <a:pPr algn="ctr"/>
            <a:r>
              <a:rPr lang="tt-RU" sz="1200" dirty="0" smtClean="0">
                <a:latin typeface="Times New Roman" panose="02020603050405020304" pitchFamily="18" charset="0"/>
                <a:cs typeface="Times New Roman" panose="02020603050405020304" pitchFamily="18" charset="0"/>
              </a:rPr>
              <a:t>МАОУ </a:t>
            </a:r>
            <a:r>
              <a:rPr lang="ru-RU" sz="1200" dirty="0" smtClean="0">
                <a:latin typeface="Times New Roman" panose="02020603050405020304" pitchFamily="18" charset="0"/>
                <a:cs typeface="Times New Roman" panose="02020603050405020304" pitchFamily="18" charset="0"/>
              </a:rPr>
              <a:t>«</a:t>
            </a:r>
            <a:r>
              <a:rPr lang="ru-RU" sz="1200" dirty="0" err="1">
                <a:latin typeface="Times New Roman" panose="02020603050405020304" pitchFamily="18" charset="0"/>
                <a:cs typeface="Times New Roman" panose="02020603050405020304" pitchFamily="18" charset="0"/>
              </a:rPr>
              <a:t>Нурлатская</a:t>
            </a:r>
            <a:r>
              <a:rPr lang="ru-RU" sz="1200" dirty="0">
                <a:latin typeface="Times New Roman" panose="02020603050405020304" pitchFamily="18" charset="0"/>
                <a:cs typeface="Times New Roman" panose="02020603050405020304" pitchFamily="18" charset="0"/>
              </a:rPr>
              <a:t> гимназия имени Героя Советского Союза Михаила Егоровича Сергеева</a:t>
            </a:r>
            <a:r>
              <a:rPr lang="ru-RU" sz="1200" dirty="0" smtClean="0">
                <a:latin typeface="Times New Roman" panose="02020603050405020304" pitchFamily="18" charset="0"/>
                <a:cs typeface="Times New Roman" panose="02020603050405020304" pitchFamily="18" charset="0"/>
              </a:rPr>
              <a:t>»</a:t>
            </a:r>
          </a:p>
          <a:p>
            <a:pPr algn="ct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г. Нурлат Республики </a:t>
            </a:r>
            <a:r>
              <a:rPr lang="ru-RU" sz="1200" dirty="0" smtClean="0">
                <a:latin typeface="Times New Roman" panose="02020603050405020304" pitchFamily="18" charset="0"/>
                <a:cs typeface="Times New Roman" panose="02020603050405020304" pitchFamily="18" charset="0"/>
              </a:rPr>
              <a:t>Татарстан</a:t>
            </a:r>
          </a:p>
        </p:txBody>
      </p:sp>
      <p:sp>
        <p:nvSpPr>
          <p:cNvPr id="3" name="AutoShape 2" descr="https://apf.mail.ru/cgi-bin/readmsg?id=16194316050888425294;0;10&amp;exif=1&amp;full=1&amp;x-email=leyla-mirzaeva%40mail.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https://apf.mail.ru/cgi-bin/readmsg?id=16194316050888425294;0;10&amp;exif=1&amp;full=1&amp;x-email=leyla-mirzaeva%40mail.r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6" descr="https://apf.mail.ru/cgi-bin/readmsg?id=16194316050888425294;0;5&amp;exif=1&amp;full=1&amp;x-email=leyla-mirzaeva%40mail.r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8" descr="https://apf.mail.ru/cgi-bin/readmsg?id=16194316050888425294;0;5&amp;exif=1&amp;full=1&amp;x-email=leyla-mirzaeva%40mail.ru"/>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AutoShape 13" descr="https://apf.mail.ru/cgi-bin/readmsg?id=16194316050888425294;0;2&amp;exif=1&amp;full=1&amp;x-email=leyla-mirzaeva%40mail.ru"/>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Прямоугольник 12"/>
          <p:cNvSpPr/>
          <p:nvPr/>
        </p:nvSpPr>
        <p:spPr>
          <a:xfrm>
            <a:off x="3851920" y="941081"/>
            <a:ext cx="4590256" cy="369332"/>
          </a:xfrm>
          <a:prstGeom prst="rect">
            <a:avLst/>
          </a:prstGeom>
        </p:spPr>
        <p:txBody>
          <a:bodyPr wrap="square">
            <a:spAutoFit/>
          </a:bodyPr>
          <a:lstStyle/>
          <a:p>
            <a:r>
              <a:rPr lang="ru-RU" dirty="0"/>
              <a:t> </a:t>
            </a:r>
            <a:r>
              <a:rPr lang="ru-RU" dirty="0" smtClean="0"/>
              <a:t>          </a:t>
            </a:r>
            <a:endParaRPr lang="ru-RU" sz="9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4283968" y="955129"/>
            <a:ext cx="4680520" cy="276999"/>
          </a:xfrm>
          <a:prstGeom prst="rect">
            <a:avLst/>
          </a:prstGeom>
        </p:spPr>
        <p:txBody>
          <a:bodyPr wrap="square">
            <a:spAutoFit/>
          </a:bodyPr>
          <a:lstStyle/>
          <a:p>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277075" y="1145136"/>
            <a:ext cx="6744208" cy="461665"/>
          </a:xfrm>
          <a:prstGeom prst="rect">
            <a:avLst/>
          </a:prstGeom>
        </p:spPr>
        <p:txBody>
          <a:bodyPr wrap="square">
            <a:spAutoFit/>
          </a:bodyPr>
          <a:lstStyle/>
          <a:p>
            <a:endParaRPr lang="ru-RU" sz="12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2164296" y="660836"/>
            <a:ext cx="4239344" cy="307777"/>
          </a:xfrm>
          <a:prstGeom prst="rect">
            <a:avLst/>
          </a:prstGeom>
          <a:noFill/>
        </p:spPr>
        <p:txBody>
          <a:bodyPr wrap="square" rtlCol="0">
            <a:spAutoFit/>
          </a:bodyPr>
          <a:lstStyle/>
          <a:p>
            <a:pPr algn="ctr"/>
            <a:r>
              <a:rPr lang="ru-RU" sz="1400" b="1" dirty="0" err="1">
                <a:latin typeface="Times New Roman" panose="02020603050405020304" pitchFamily="18" charset="0"/>
                <a:cs typeface="Times New Roman" panose="02020603050405020304" pitchFamily="18" charset="0"/>
              </a:rPr>
              <a:t>Укытучылар</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көне</a:t>
            </a:r>
            <a:r>
              <a:rPr lang="ru-RU" sz="1400" b="1" dirty="0">
                <a:latin typeface="Times New Roman" panose="02020603050405020304" pitchFamily="18" charset="0"/>
                <a:cs typeface="Times New Roman" panose="02020603050405020304" pitchFamily="18" charset="0"/>
              </a:rPr>
              <a:t> / День учителя</a:t>
            </a:r>
          </a:p>
        </p:txBody>
      </p:sp>
      <p:sp>
        <p:nvSpPr>
          <p:cNvPr id="2" name="Прямоугольник 1"/>
          <p:cNvSpPr/>
          <p:nvPr/>
        </p:nvSpPr>
        <p:spPr>
          <a:xfrm>
            <a:off x="1926630" y="986870"/>
            <a:ext cx="4239344" cy="369332"/>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38722" r="22923" b="30986"/>
          <a:stretch/>
        </p:blipFill>
        <p:spPr bwMode="auto">
          <a:xfrm>
            <a:off x="1212980" y="3401605"/>
            <a:ext cx="2192799" cy="153205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10206" t="42103" r="19959" b="26610"/>
          <a:stretch/>
        </p:blipFill>
        <p:spPr bwMode="auto">
          <a:xfrm>
            <a:off x="3779912" y="3401605"/>
            <a:ext cx="2286718" cy="158456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21156" t="45936" r="18380" b="27350"/>
          <a:stretch/>
        </p:blipFill>
        <p:spPr bwMode="auto">
          <a:xfrm>
            <a:off x="6446279" y="3392824"/>
            <a:ext cx="2234022" cy="160726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Прямоугольник 13"/>
          <p:cNvSpPr/>
          <p:nvPr/>
        </p:nvSpPr>
        <p:spPr>
          <a:xfrm>
            <a:off x="979711" y="1130454"/>
            <a:ext cx="7462465" cy="1685077"/>
          </a:xfrm>
          <a:prstGeom prst="rect">
            <a:avLst/>
          </a:prstGeom>
        </p:spPr>
        <p:txBody>
          <a:bodyPr wrap="square">
            <a:spAutoFit/>
          </a:bodyPr>
          <a:lstStyle/>
          <a:p>
            <a:pPr>
              <a:lnSpc>
                <a:spcPct val="115000"/>
              </a:lnSpc>
              <a:spcAft>
                <a:spcPts val="1000"/>
              </a:spcAft>
            </a:pPr>
            <a:r>
              <a:rPr lang="tt-RU" dirty="0">
                <a:latin typeface="Times New Roman"/>
                <a:ea typeface="Times New Roman"/>
                <a:cs typeface="Times New Roman"/>
              </a:rPr>
              <a:t> </a:t>
            </a:r>
            <a:r>
              <a:rPr lang="tt-RU" dirty="0" smtClean="0">
                <a:latin typeface="Times New Roman"/>
                <a:ea typeface="Times New Roman"/>
                <a:cs typeface="Times New Roman"/>
              </a:rPr>
              <a:t>  	</a:t>
            </a:r>
            <a:r>
              <a:rPr lang="tt-RU" sz="1200" dirty="0" smtClean="0">
                <a:latin typeface="Times New Roman" panose="02020603050405020304" pitchFamily="18" charset="0"/>
                <a:ea typeface="Times New Roman"/>
                <a:cs typeface="Times New Roman" panose="02020603050405020304" pitchFamily="18" charset="0"/>
              </a:rPr>
              <a:t>Гимназиябездә  </a:t>
            </a:r>
            <a:r>
              <a:rPr lang="tt-RU" sz="1200" dirty="0">
                <a:latin typeface="Times New Roman" panose="02020603050405020304" pitchFamily="18" charset="0"/>
                <a:ea typeface="Times New Roman"/>
                <a:cs typeface="Times New Roman" panose="02020603050405020304" pitchFamily="18" charset="0"/>
              </a:rPr>
              <a:t>Укытучылар көне бик тантаналы төстә узды. Балалар укытучыларны күңелле котлау сүзләре белән каршы алдылар. Актлар залында бәйрәм концерты булды. Гимназистлар татар халык биюе “Шәл бәйләдем”, “Кәләпүшем калфагым” җырын, татар халык җырларын  бик оста башкардылар. Мәктәп ветераннары да игътибардан читтә калмады. </a:t>
            </a:r>
            <a:r>
              <a:rPr lang="ru-RU" sz="1200" dirty="0" smtClean="0">
                <a:latin typeface="Times New Roman" panose="02020603050405020304" pitchFamily="18" charset="0"/>
                <a:ea typeface="Times New Roman"/>
                <a:cs typeface="Times New Roman" panose="02020603050405020304" pitchFamily="18" charset="0"/>
              </a:rPr>
              <a:t>                                                                                                                    	</a:t>
            </a:r>
            <a:r>
              <a:rPr lang="tt-RU" sz="1200" dirty="0" smtClean="0">
                <a:latin typeface="Times New Roman" panose="02020603050405020304" pitchFamily="18" charset="0"/>
                <a:ea typeface="Times New Roman"/>
                <a:cs typeface="Times New Roman" panose="02020603050405020304" pitchFamily="18" charset="0"/>
              </a:rPr>
              <a:t>Очень </a:t>
            </a:r>
            <a:r>
              <a:rPr lang="tt-RU" sz="1200" dirty="0">
                <a:latin typeface="Times New Roman" panose="02020603050405020304" pitchFamily="18" charset="0"/>
                <a:ea typeface="Times New Roman"/>
                <a:cs typeface="Times New Roman" panose="02020603050405020304" pitchFamily="18" charset="0"/>
              </a:rPr>
              <a:t>торжественно прошел в нашей гимназии День Учителя. Ребята встречали учителей приятными словами поздравлений.  В актовом зале прошел праздничный концерт. Гимназисты исполнили татарские народные танцы и песни. Не остались без внимания и педагоги-ветераны школы.       </a:t>
            </a:r>
            <a:endParaRPr lang="ru-RU"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66401943"/>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19B0651-EE4F-4900-A07F-96A6BFA9D0F0}" type="slidenum">
              <a:rPr lang="ru-RU" smtClean="0"/>
              <a:t>5</a:t>
            </a:fld>
            <a:endParaRPr lang="ru-RU"/>
          </a:p>
        </p:txBody>
      </p:sp>
      <p:sp>
        <p:nvSpPr>
          <p:cNvPr id="6" name="Заголовок 1"/>
          <p:cNvSpPr txBox="1">
            <a:spLocks/>
          </p:cNvSpPr>
          <p:nvPr/>
        </p:nvSpPr>
        <p:spPr>
          <a:xfrm>
            <a:off x="611560" y="248665"/>
            <a:ext cx="8075240" cy="27754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endParaRPr lang="ru-RU" sz="20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a:stretch>
            <a:fillRect/>
          </a:stretch>
        </p:blipFill>
        <p:spPr>
          <a:xfrm>
            <a:off x="7076362" y="0"/>
            <a:ext cx="2067638" cy="902055"/>
          </a:xfrm>
          <a:prstGeom prst="rect">
            <a:avLst/>
          </a:prstGeom>
        </p:spPr>
      </p:pic>
      <p:sp>
        <p:nvSpPr>
          <p:cNvPr id="8" name="TextBox 7"/>
          <p:cNvSpPr txBox="1"/>
          <p:nvPr/>
        </p:nvSpPr>
        <p:spPr>
          <a:xfrm>
            <a:off x="795025" y="116456"/>
            <a:ext cx="6299865" cy="461665"/>
          </a:xfrm>
          <a:prstGeom prst="rect">
            <a:avLst/>
          </a:prstGeom>
          <a:noFill/>
        </p:spPr>
        <p:txBody>
          <a:bodyPr wrap="none" rtlCol="0">
            <a:spAutoFit/>
          </a:bodyPr>
          <a:lstStyle/>
          <a:p>
            <a:pPr algn="ctr"/>
            <a:r>
              <a:rPr lang="tt-RU" sz="1200" dirty="0" smtClean="0">
                <a:latin typeface="Times New Roman" panose="02020603050405020304" pitchFamily="18" charset="0"/>
                <a:cs typeface="Times New Roman" panose="02020603050405020304" pitchFamily="18" charset="0"/>
              </a:rPr>
              <a:t>МАОУ </a:t>
            </a:r>
            <a:r>
              <a:rPr lang="ru-RU" sz="1200" dirty="0" smtClean="0">
                <a:latin typeface="Times New Roman" panose="02020603050405020304" pitchFamily="18" charset="0"/>
                <a:cs typeface="Times New Roman" panose="02020603050405020304" pitchFamily="18" charset="0"/>
              </a:rPr>
              <a:t>«</a:t>
            </a:r>
            <a:r>
              <a:rPr lang="ru-RU" sz="1200" dirty="0" err="1">
                <a:latin typeface="Times New Roman" panose="02020603050405020304" pitchFamily="18" charset="0"/>
                <a:cs typeface="Times New Roman" panose="02020603050405020304" pitchFamily="18" charset="0"/>
              </a:rPr>
              <a:t>Нурлатская</a:t>
            </a:r>
            <a:r>
              <a:rPr lang="ru-RU" sz="1200" dirty="0">
                <a:latin typeface="Times New Roman" panose="02020603050405020304" pitchFamily="18" charset="0"/>
                <a:cs typeface="Times New Roman" panose="02020603050405020304" pitchFamily="18" charset="0"/>
              </a:rPr>
              <a:t> гимназия имени Героя Советского Союза Михаила Егоровича Сергеева</a:t>
            </a:r>
            <a:r>
              <a:rPr lang="ru-RU" sz="1200" dirty="0" smtClean="0">
                <a:latin typeface="Times New Roman" panose="02020603050405020304" pitchFamily="18" charset="0"/>
                <a:cs typeface="Times New Roman" panose="02020603050405020304" pitchFamily="18" charset="0"/>
              </a:rPr>
              <a:t>»</a:t>
            </a:r>
          </a:p>
          <a:p>
            <a:pPr algn="ct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г. Нурлат Республики </a:t>
            </a:r>
            <a:r>
              <a:rPr lang="ru-RU" sz="1200" dirty="0" smtClean="0">
                <a:latin typeface="Times New Roman" panose="02020603050405020304" pitchFamily="18" charset="0"/>
                <a:cs typeface="Times New Roman" panose="02020603050405020304" pitchFamily="18" charset="0"/>
              </a:rPr>
              <a:t>Татарстан</a:t>
            </a:r>
          </a:p>
        </p:txBody>
      </p:sp>
      <p:sp>
        <p:nvSpPr>
          <p:cNvPr id="3" name="AutoShape 2" descr="https://apf.mail.ru/cgi-bin/readmsg?id=16194316050888425294;0;10&amp;exif=1&amp;full=1&amp;x-email=leyla-mirzaeva%40mail.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https://apf.mail.ru/cgi-bin/readmsg?id=16194316050888425294;0;10&amp;exif=1&amp;full=1&amp;x-email=leyla-mirzaeva%40mail.r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6" descr="https://apf.mail.ru/cgi-bin/readmsg?id=16194316050888425294;0;5&amp;exif=1&amp;full=1&amp;x-email=leyla-mirzaeva%40mail.r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8" descr="https://apf.mail.ru/cgi-bin/readmsg?id=16194316050888425294;0;5&amp;exif=1&amp;full=1&amp;x-email=leyla-mirzaeva%40mail.ru"/>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AutoShape 13" descr="https://apf.mail.ru/cgi-bin/readmsg?id=16194316050888425294;0;2&amp;exif=1&amp;full=1&amp;x-email=leyla-mirzaeva%40mail.ru"/>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Прямоугольник 12"/>
          <p:cNvSpPr/>
          <p:nvPr/>
        </p:nvSpPr>
        <p:spPr>
          <a:xfrm>
            <a:off x="3851920" y="941081"/>
            <a:ext cx="4590256" cy="369332"/>
          </a:xfrm>
          <a:prstGeom prst="rect">
            <a:avLst/>
          </a:prstGeom>
        </p:spPr>
        <p:txBody>
          <a:bodyPr wrap="square">
            <a:spAutoFit/>
          </a:bodyPr>
          <a:lstStyle/>
          <a:p>
            <a:r>
              <a:rPr lang="ru-RU" dirty="0"/>
              <a:t> </a:t>
            </a:r>
            <a:r>
              <a:rPr lang="ru-RU" dirty="0" smtClean="0"/>
              <a:t>          </a:t>
            </a:r>
            <a:endParaRPr lang="ru-RU" sz="9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4283968" y="955129"/>
            <a:ext cx="4680520" cy="276999"/>
          </a:xfrm>
          <a:prstGeom prst="rect">
            <a:avLst/>
          </a:prstGeom>
        </p:spPr>
        <p:txBody>
          <a:bodyPr wrap="square">
            <a:spAutoFit/>
          </a:bodyPr>
          <a:lstStyle/>
          <a:p>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277075" y="1145136"/>
            <a:ext cx="6744208" cy="461665"/>
          </a:xfrm>
          <a:prstGeom prst="rect">
            <a:avLst/>
          </a:prstGeom>
        </p:spPr>
        <p:txBody>
          <a:bodyPr wrap="square">
            <a:spAutoFit/>
          </a:bodyPr>
          <a:lstStyle/>
          <a:p>
            <a:endParaRPr lang="ru-RU" sz="12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2261145" y="569055"/>
            <a:ext cx="248786" cy="369332"/>
          </a:xfrm>
          <a:prstGeom prst="rect">
            <a:avLst/>
          </a:prstGeom>
          <a:noFill/>
        </p:spPr>
        <p:txBody>
          <a:bodyPr wrap="none" rtlCol="0">
            <a:spAutoFit/>
          </a:bodyPr>
          <a:lstStyle/>
          <a:p>
            <a:r>
              <a:rPr lang="ru-RU" dirty="0"/>
              <a:t> </a:t>
            </a:r>
            <a:endParaRPr lang="ru-RU" sz="1400" b="1" dirty="0">
              <a:latin typeface="Times New Roman" panose="02020603050405020304" pitchFamily="18" charset="0"/>
              <a:cs typeface="Times New Roman" panose="02020603050405020304" pitchFamily="18" charset="0"/>
            </a:endParaRPr>
          </a:p>
        </p:txBody>
      </p:sp>
      <p:pic>
        <p:nvPicPr>
          <p:cNvPr id="2" name="Рисунок 1"/>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6351586" y="2947418"/>
            <a:ext cx="2507915" cy="1880936"/>
          </a:xfrm>
          <a:prstGeom prst="rect">
            <a:avLst/>
          </a:prstGeom>
          <a:ln>
            <a:noFill/>
          </a:ln>
          <a:effectLst>
            <a:outerShdw blurRad="190500" algn="tl" rotWithShape="0">
              <a:srgbClr val="000000">
                <a:alpha val="70000"/>
              </a:srgbClr>
            </a:outerShdw>
          </a:effectLst>
        </p:spPr>
      </p:pic>
      <p:pic>
        <p:nvPicPr>
          <p:cNvPr id="14" name="Рисунок 1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635896" y="2932879"/>
            <a:ext cx="2502396" cy="1876797"/>
          </a:xfrm>
          <a:prstGeom prst="rect">
            <a:avLst/>
          </a:prstGeom>
          <a:ln>
            <a:noFill/>
          </a:ln>
          <a:effectLst>
            <a:outerShdw blurRad="190500" algn="tl" rotWithShape="0">
              <a:srgbClr val="000000">
                <a:alpha val="70000"/>
              </a:srgbClr>
            </a:outerShdw>
          </a:effectLst>
        </p:spPr>
      </p:pic>
      <p:pic>
        <p:nvPicPr>
          <p:cNvPr id="16" name="Рисунок 1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29355" y="2974019"/>
            <a:ext cx="2472446" cy="1854335"/>
          </a:xfrm>
          <a:prstGeom prst="rect">
            <a:avLst/>
          </a:prstGeom>
          <a:ln>
            <a:noFill/>
          </a:ln>
          <a:effectLst>
            <a:outerShdw blurRad="190500" algn="tl" rotWithShape="0">
              <a:srgbClr val="000000">
                <a:alpha val="70000"/>
              </a:srgbClr>
            </a:outerShdw>
          </a:effectLst>
        </p:spPr>
      </p:pic>
      <p:sp>
        <p:nvSpPr>
          <p:cNvPr id="17" name="Прямоугольник 16"/>
          <p:cNvSpPr/>
          <p:nvPr/>
        </p:nvSpPr>
        <p:spPr>
          <a:xfrm>
            <a:off x="829354" y="902055"/>
            <a:ext cx="7703085" cy="1846659"/>
          </a:xfrm>
          <a:prstGeom prst="rect">
            <a:avLst/>
          </a:prstGeom>
        </p:spPr>
        <p:txBody>
          <a:bodyPr wrap="square">
            <a:spAutoFit/>
          </a:bodyPr>
          <a:lstStyle/>
          <a:p>
            <a:r>
              <a:rPr lang="tt-RU" dirty="0"/>
              <a:t> </a:t>
            </a:r>
            <a:r>
              <a:rPr lang="tt-RU" dirty="0" smtClean="0"/>
              <a:t>     </a:t>
            </a:r>
            <a:r>
              <a:rPr lang="tt-RU" sz="1200" dirty="0" smtClean="0">
                <a:latin typeface="Times New Roman" panose="02020603050405020304" pitchFamily="18" charset="0"/>
                <a:cs typeface="Times New Roman" panose="02020603050405020304" pitchFamily="18" charset="0"/>
              </a:rPr>
              <a:t>9 </a:t>
            </a:r>
            <a:r>
              <a:rPr lang="tt-RU" sz="1200" dirty="0">
                <a:latin typeface="Times New Roman" panose="02020603050405020304" pitchFamily="18" charset="0"/>
                <a:cs typeface="Times New Roman" panose="02020603050405020304" pitchFamily="18" charset="0"/>
              </a:rPr>
              <a:t>нчы октябрь көнне , 8 нче Б сыйныфында “Уңыш бәйрәме” дигән темага сыйныф сәгате узды. Укучылар көзге байлыкны чагылдырган өстәлләр әзерләделәр.  Көз турында шигырьләр сөйләделәр, җырлар җырладылар.  Әти –әниләр дә читтә калмады. Алар көзге уңыштан бәрәңге, кабак бәлешләре салды, яшелчә салатлары ясады. Бәйрәм көзге уңыш  табыны белән тәмамланды.</a:t>
            </a:r>
            <a:endParaRPr lang="ru-RU" sz="1200" dirty="0">
              <a:latin typeface="Times New Roman" panose="02020603050405020304" pitchFamily="18" charset="0"/>
              <a:cs typeface="Times New Roman" panose="02020603050405020304" pitchFamily="18" charset="0"/>
            </a:endParaRPr>
          </a:p>
          <a:p>
            <a:r>
              <a:rPr lang="tt-RU" sz="1200" dirty="0">
                <a:latin typeface="Times New Roman" panose="02020603050405020304" pitchFamily="18" charset="0"/>
                <a:cs typeface="Times New Roman" panose="02020603050405020304" pitchFamily="18" charset="0"/>
              </a:rPr>
              <a:t>8 нче Б сыйныф укучылары Бөтенрәсәй “Уңыш көне” акциясенә кушылдылар. </a:t>
            </a:r>
            <a:endParaRPr lang="ru-RU" sz="1200" dirty="0">
              <a:latin typeface="Times New Roman" panose="02020603050405020304" pitchFamily="18" charset="0"/>
              <a:cs typeface="Times New Roman" panose="02020603050405020304" pitchFamily="18" charset="0"/>
            </a:endParaRPr>
          </a:p>
          <a:p>
            <a:r>
              <a:rPr lang="tt-RU" sz="1200" dirty="0">
                <a:latin typeface="Times New Roman" panose="02020603050405020304" pitchFamily="18" charset="0"/>
                <a:cs typeface="Times New Roman" panose="02020603050405020304" pitchFamily="18" charset="0"/>
              </a:rPr>
              <a:t>      </a:t>
            </a:r>
            <a:r>
              <a:rPr lang="tt-RU" sz="1200" dirty="0" smtClean="0">
                <a:latin typeface="Times New Roman" panose="02020603050405020304" pitchFamily="18" charset="0"/>
                <a:cs typeface="Times New Roman" panose="02020603050405020304" pitchFamily="18" charset="0"/>
              </a:rPr>
              <a:t>   </a:t>
            </a:r>
            <a:r>
              <a:rPr lang="tt-RU" sz="1200" dirty="0">
                <a:latin typeface="Times New Roman" panose="02020603050405020304" pitchFamily="18" charset="0"/>
                <a:cs typeface="Times New Roman" panose="02020603050405020304" pitchFamily="18" charset="0"/>
              </a:rPr>
              <a:t>9 октября в 8 Б классе состоялся классный час на тему “Праздник урожая”.  В начале классного часа обучающиеся  декламировали стихи, пели песни об осени. Не остались в стороне и родители. Они с осеннего урожая приготовили вкусные картофельные и тыквенные пироги, сделали овощные салаты. Праздник завершился  приятным чаепитием.Учащиеся 8 Б класса присоединились к Всероссийской акции “День урожая”</a:t>
            </a:r>
            <a:endParaRPr lang="ru-RU" sz="1200" dirty="0">
              <a:latin typeface="Times New Roman" panose="02020603050405020304" pitchFamily="18" charset="0"/>
              <a:cs typeface="Times New Roman" panose="02020603050405020304" pitchFamily="18" charset="0"/>
            </a:endParaRPr>
          </a:p>
        </p:txBody>
      </p:sp>
      <p:sp>
        <p:nvSpPr>
          <p:cNvPr id="18" name="Прямоугольник 17"/>
          <p:cNvSpPr/>
          <p:nvPr/>
        </p:nvSpPr>
        <p:spPr>
          <a:xfrm>
            <a:off x="2788879" y="599832"/>
            <a:ext cx="2990178" cy="307777"/>
          </a:xfrm>
          <a:prstGeom prst="rect">
            <a:avLst/>
          </a:prstGeom>
        </p:spPr>
        <p:txBody>
          <a:bodyPr wrap="none">
            <a:spAutoFit/>
          </a:bodyPr>
          <a:lstStyle/>
          <a:p>
            <a:pPr algn="ctr"/>
            <a:r>
              <a:rPr lang="ru-RU" sz="1400" b="1" dirty="0" err="1" smtClean="0">
                <a:latin typeface="Times New Roman" panose="02020603050405020304" pitchFamily="18" charset="0"/>
                <a:cs typeface="Times New Roman" panose="02020603050405020304" pitchFamily="18" charset="0"/>
              </a:rPr>
              <a:t>Уңыш</a:t>
            </a:r>
            <a:r>
              <a:rPr lang="ru-RU" sz="1400" b="1" dirty="0" smtClean="0">
                <a:latin typeface="Times New Roman" panose="02020603050405020304" pitchFamily="18" charset="0"/>
                <a:cs typeface="Times New Roman" panose="02020603050405020304" pitchFamily="18" charset="0"/>
              </a:rPr>
              <a:t> </a:t>
            </a:r>
            <a:r>
              <a:rPr lang="ru-RU" sz="1400" b="1" dirty="0" err="1" smtClean="0">
                <a:latin typeface="Times New Roman" panose="02020603050405020304" pitchFamily="18" charset="0"/>
                <a:cs typeface="Times New Roman" panose="02020603050405020304" pitchFamily="18" charset="0"/>
              </a:rPr>
              <a:t>бәйрәме</a:t>
            </a:r>
            <a:r>
              <a:rPr lang="ru-RU" sz="1400" b="1" dirty="0" smtClean="0">
                <a:latin typeface="Times New Roman" panose="02020603050405020304" pitchFamily="18" charset="0"/>
                <a:cs typeface="Times New Roman" panose="02020603050405020304" pitchFamily="18" charset="0"/>
              </a:rPr>
              <a:t> </a:t>
            </a:r>
            <a:r>
              <a:rPr lang="en-US" sz="1400" b="1" dirty="0" smtClean="0">
                <a:latin typeface="Times New Roman" panose="02020603050405020304" pitchFamily="18" charset="0"/>
                <a:cs typeface="Times New Roman" panose="02020603050405020304" pitchFamily="18" charset="0"/>
              </a:rPr>
              <a:t>/ </a:t>
            </a:r>
            <a:r>
              <a:rPr lang="ru-RU" sz="1400" b="1" dirty="0" smtClean="0">
                <a:latin typeface="Times New Roman" panose="02020603050405020304" pitchFamily="18" charset="0"/>
                <a:cs typeface="Times New Roman" panose="02020603050405020304" pitchFamily="18" charset="0"/>
              </a:rPr>
              <a:t>Праздник урожая</a:t>
            </a:r>
            <a:endParaRPr lang="ru-RU" sz="14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9403737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19B0651-EE4F-4900-A07F-96A6BFA9D0F0}" type="slidenum">
              <a:rPr lang="ru-RU" smtClean="0"/>
              <a:t>6</a:t>
            </a:fld>
            <a:endParaRPr lang="ru-RU"/>
          </a:p>
        </p:txBody>
      </p:sp>
      <p:sp>
        <p:nvSpPr>
          <p:cNvPr id="6" name="Заголовок 1"/>
          <p:cNvSpPr txBox="1">
            <a:spLocks/>
          </p:cNvSpPr>
          <p:nvPr/>
        </p:nvSpPr>
        <p:spPr>
          <a:xfrm>
            <a:off x="611560" y="248665"/>
            <a:ext cx="8075240" cy="27754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endParaRPr lang="ru-RU" sz="20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a:stretch>
            <a:fillRect/>
          </a:stretch>
        </p:blipFill>
        <p:spPr>
          <a:xfrm>
            <a:off x="7076362" y="0"/>
            <a:ext cx="2067638" cy="902055"/>
          </a:xfrm>
          <a:prstGeom prst="rect">
            <a:avLst/>
          </a:prstGeom>
        </p:spPr>
      </p:pic>
      <p:sp>
        <p:nvSpPr>
          <p:cNvPr id="8" name="TextBox 7"/>
          <p:cNvSpPr txBox="1"/>
          <p:nvPr/>
        </p:nvSpPr>
        <p:spPr>
          <a:xfrm>
            <a:off x="795025" y="116456"/>
            <a:ext cx="6299865" cy="461665"/>
          </a:xfrm>
          <a:prstGeom prst="rect">
            <a:avLst/>
          </a:prstGeom>
          <a:noFill/>
        </p:spPr>
        <p:txBody>
          <a:bodyPr wrap="none" rtlCol="0">
            <a:spAutoFit/>
          </a:bodyPr>
          <a:lstStyle/>
          <a:p>
            <a:pPr algn="ctr"/>
            <a:r>
              <a:rPr lang="tt-RU" sz="1200" dirty="0" smtClean="0">
                <a:latin typeface="Times New Roman" panose="02020603050405020304" pitchFamily="18" charset="0"/>
                <a:cs typeface="Times New Roman" panose="02020603050405020304" pitchFamily="18" charset="0"/>
              </a:rPr>
              <a:t>МАОУ </a:t>
            </a:r>
            <a:r>
              <a:rPr lang="ru-RU" sz="1200" dirty="0" smtClean="0">
                <a:latin typeface="Times New Roman" panose="02020603050405020304" pitchFamily="18" charset="0"/>
                <a:cs typeface="Times New Roman" panose="02020603050405020304" pitchFamily="18" charset="0"/>
              </a:rPr>
              <a:t>«</a:t>
            </a:r>
            <a:r>
              <a:rPr lang="ru-RU" sz="1200" dirty="0" err="1">
                <a:latin typeface="Times New Roman" panose="02020603050405020304" pitchFamily="18" charset="0"/>
                <a:cs typeface="Times New Roman" panose="02020603050405020304" pitchFamily="18" charset="0"/>
              </a:rPr>
              <a:t>Нурлатская</a:t>
            </a:r>
            <a:r>
              <a:rPr lang="ru-RU" sz="1200" dirty="0">
                <a:latin typeface="Times New Roman" panose="02020603050405020304" pitchFamily="18" charset="0"/>
                <a:cs typeface="Times New Roman" panose="02020603050405020304" pitchFamily="18" charset="0"/>
              </a:rPr>
              <a:t> гимназия имени Героя Советского Союза Михаила Егоровича Сергеева</a:t>
            </a:r>
            <a:r>
              <a:rPr lang="ru-RU" sz="1200" dirty="0" smtClean="0">
                <a:latin typeface="Times New Roman" panose="02020603050405020304" pitchFamily="18" charset="0"/>
                <a:cs typeface="Times New Roman" panose="02020603050405020304" pitchFamily="18" charset="0"/>
              </a:rPr>
              <a:t>»</a:t>
            </a:r>
          </a:p>
          <a:p>
            <a:pPr algn="ct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г. Нурлат Республики </a:t>
            </a:r>
            <a:r>
              <a:rPr lang="ru-RU" sz="1200" dirty="0" smtClean="0">
                <a:latin typeface="Times New Roman" panose="02020603050405020304" pitchFamily="18" charset="0"/>
                <a:cs typeface="Times New Roman" panose="02020603050405020304" pitchFamily="18" charset="0"/>
              </a:rPr>
              <a:t>Татарстан</a:t>
            </a:r>
          </a:p>
        </p:txBody>
      </p:sp>
      <p:sp>
        <p:nvSpPr>
          <p:cNvPr id="3" name="AutoShape 2" descr="https://apf.mail.ru/cgi-bin/readmsg?id=16194316050888425294;0;10&amp;exif=1&amp;full=1&amp;x-email=leyla-mirzaeva%40mail.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https://apf.mail.ru/cgi-bin/readmsg?id=16194316050888425294;0;10&amp;exif=1&amp;full=1&amp;x-email=leyla-mirzaeva%40mail.r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6" descr="https://apf.mail.ru/cgi-bin/readmsg?id=16194316050888425294;0;5&amp;exif=1&amp;full=1&amp;x-email=leyla-mirzaeva%40mail.r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8" descr="https://apf.mail.ru/cgi-bin/readmsg?id=16194316050888425294;0;5&amp;exif=1&amp;full=1&amp;x-email=leyla-mirzaeva%40mail.ru"/>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AutoShape 13" descr="https://apf.mail.ru/cgi-bin/readmsg?id=16194316050888425294;0;2&amp;exif=1&amp;full=1&amp;x-email=leyla-mirzaeva%40mail.ru"/>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Прямоугольник 12"/>
          <p:cNvSpPr/>
          <p:nvPr/>
        </p:nvSpPr>
        <p:spPr>
          <a:xfrm>
            <a:off x="3851920" y="941081"/>
            <a:ext cx="4590256" cy="369332"/>
          </a:xfrm>
          <a:prstGeom prst="rect">
            <a:avLst/>
          </a:prstGeom>
        </p:spPr>
        <p:txBody>
          <a:bodyPr wrap="square">
            <a:spAutoFit/>
          </a:bodyPr>
          <a:lstStyle/>
          <a:p>
            <a:r>
              <a:rPr lang="ru-RU" dirty="0"/>
              <a:t> </a:t>
            </a:r>
            <a:r>
              <a:rPr lang="ru-RU" dirty="0" smtClean="0"/>
              <a:t>          </a:t>
            </a:r>
            <a:endParaRPr lang="ru-RU" sz="9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4283968" y="955129"/>
            <a:ext cx="4680520" cy="276999"/>
          </a:xfrm>
          <a:prstGeom prst="rect">
            <a:avLst/>
          </a:prstGeom>
        </p:spPr>
        <p:txBody>
          <a:bodyPr wrap="square">
            <a:spAutoFit/>
          </a:bodyPr>
          <a:lstStyle/>
          <a:p>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277075" y="1145136"/>
            <a:ext cx="6744208" cy="461665"/>
          </a:xfrm>
          <a:prstGeom prst="rect">
            <a:avLst/>
          </a:prstGeom>
        </p:spPr>
        <p:txBody>
          <a:bodyPr wrap="square">
            <a:spAutoFit/>
          </a:bodyPr>
          <a:lstStyle/>
          <a:p>
            <a:endParaRPr lang="ru-RU" sz="12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2261145" y="569055"/>
            <a:ext cx="248786" cy="369332"/>
          </a:xfrm>
          <a:prstGeom prst="rect">
            <a:avLst/>
          </a:prstGeom>
          <a:noFill/>
        </p:spPr>
        <p:txBody>
          <a:bodyPr wrap="none" rtlCol="0">
            <a:spAutoFit/>
          </a:bodyPr>
          <a:lstStyle/>
          <a:p>
            <a:r>
              <a:rPr lang="ru-RU" dirty="0"/>
              <a:t> </a:t>
            </a:r>
            <a:endParaRPr lang="ru-RU" sz="1400" b="1"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1652569" y="1093627"/>
            <a:ext cx="5993221" cy="1200329"/>
          </a:xfrm>
          <a:prstGeom prst="rect">
            <a:avLst/>
          </a:prstGeom>
        </p:spPr>
        <p:txBody>
          <a:bodyPr wrap="square">
            <a:spAutoFit/>
          </a:bodyPr>
          <a:lstStyle/>
          <a:p>
            <a:r>
              <a:rPr lang="ru-RU"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Быел</a:t>
            </a:r>
            <a:r>
              <a:rPr lang="ru-RU" sz="1200" dirty="0">
                <a:latin typeface="Times New Roman" panose="02020603050405020304" pitchFamily="18" charset="0"/>
                <a:cs typeface="Times New Roman" panose="02020603050405020304" pitchFamily="18" charset="0"/>
              </a:rPr>
              <a:t>, 17 </a:t>
            </a:r>
            <a:r>
              <a:rPr lang="ru-RU" sz="1200" dirty="0" err="1">
                <a:latin typeface="Times New Roman" panose="02020603050405020304" pitchFamily="18" charset="0"/>
                <a:cs typeface="Times New Roman" panose="02020603050405020304" pitchFamily="18" charset="0"/>
              </a:rPr>
              <a:t>нче</a:t>
            </a:r>
            <a:r>
              <a:rPr lang="ru-RU" sz="1200" dirty="0">
                <a:latin typeface="Times New Roman" panose="02020603050405020304" pitchFamily="18" charset="0"/>
                <a:cs typeface="Times New Roman" panose="02020603050405020304" pitchFamily="18" charset="0"/>
              </a:rPr>
              <a:t> октябрь  </a:t>
            </a:r>
            <a:r>
              <a:rPr lang="ru-RU" sz="1200" dirty="0" err="1">
                <a:latin typeface="Times New Roman" panose="02020603050405020304" pitchFamily="18" charset="0"/>
                <a:cs typeface="Times New Roman" panose="02020603050405020304" pitchFamily="18" charset="0"/>
              </a:rPr>
              <a:t>көнне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гимнаязиябнездә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Әтиләр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көне</a:t>
            </a:r>
            <a:r>
              <a:rPr lang="ru-RU" sz="1200" dirty="0">
                <a:latin typeface="Times New Roman" panose="02020603050405020304" pitchFamily="18" charset="0"/>
                <a:cs typeface="Times New Roman" panose="02020603050405020304" pitchFamily="18" charset="0"/>
              </a:rPr>
              <a:t> узды. </a:t>
            </a:r>
            <a:r>
              <a:rPr lang="ru-RU" sz="1200" dirty="0" err="1">
                <a:latin typeface="Times New Roman" panose="02020603050405020304" pitchFamily="18" charset="0"/>
                <a:cs typeface="Times New Roman" panose="02020603050405020304" pitchFamily="18" charset="0"/>
              </a:rPr>
              <a:t>Гимназистлар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Бөтенрәсәй</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Әтиләр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акциясенә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кушылдылар</a:t>
            </a:r>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2-5 </a:t>
            </a:r>
            <a:r>
              <a:rPr lang="ru-RU" sz="1200" dirty="0" err="1">
                <a:latin typeface="Times New Roman" panose="02020603050405020304" pitchFamily="18" charset="0"/>
                <a:cs typeface="Times New Roman" panose="02020603050405020304" pitchFamily="18" charset="0"/>
              </a:rPr>
              <a:t>нче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сыйныф</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укучылары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Әтием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горурлыгы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номинациясендә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бик</a:t>
            </a:r>
            <a:r>
              <a:rPr lang="ru-RU" sz="1200" dirty="0">
                <a:latin typeface="Times New Roman" panose="02020603050405020304" pitchFamily="18" charset="0"/>
                <a:cs typeface="Times New Roman" panose="02020603050405020304" pitchFamily="18" charset="0"/>
              </a:rPr>
              <a:t> актив </a:t>
            </a:r>
            <a:r>
              <a:rPr lang="ru-RU" sz="1200" dirty="0" err="1">
                <a:latin typeface="Times New Roman" panose="02020603050405020304" pitchFamily="18" charset="0"/>
                <a:cs typeface="Times New Roman" panose="02020603050405020304" pitchFamily="18" charset="0"/>
              </a:rPr>
              <a:t>катнаштылар</a:t>
            </a:r>
            <a:r>
              <a:rPr lang="ru-RU" sz="1200" dirty="0">
                <a:latin typeface="Times New Roman" panose="02020603050405020304" pitchFamily="18" charset="0"/>
                <a:cs typeface="Times New Roman" panose="02020603050405020304" pitchFamily="18" charset="0"/>
              </a:rPr>
              <a:t>. </a:t>
            </a:r>
            <a:endParaRPr lang="ru-RU" sz="1200" dirty="0" smtClean="0">
              <a:latin typeface="Times New Roman" panose="02020603050405020304" pitchFamily="18" charset="0"/>
              <a:cs typeface="Times New Roman" panose="02020603050405020304" pitchFamily="18" charset="0"/>
            </a:endParaRPr>
          </a:p>
          <a:p>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В этом году 17 октября отметили </a:t>
            </a:r>
            <a:r>
              <a:rPr lang="ru-RU" sz="1200" dirty="0" smtClean="0">
                <a:latin typeface="Times New Roman" panose="02020603050405020304" pitchFamily="18" charset="0"/>
                <a:cs typeface="Times New Roman" panose="02020603050405020304" pitchFamily="18" charset="0"/>
              </a:rPr>
              <a:t>    День </a:t>
            </a:r>
            <a:r>
              <a:rPr lang="ru-RU" sz="1200" dirty="0">
                <a:latin typeface="Times New Roman" panose="02020603050405020304" pitchFamily="18" charset="0"/>
                <a:cs typeface="Times New Roman" panose="02020603050405020304" pitchFamily="18" charset="0"/>
              </a:rPr>
              <a:t>отца. Гимназисты присоединились к Всероссийской акции “День отца". Учащиеся 2-5 классов приняли активное участие в номинации” Папа - наша гордость"</a:t>
            </a:r>
          </a:p>
        </p:txBody>
      </p:sp>
      <p:sp>
        <p:nvSpPr>
          <p:cNvPr id="14" name="Прямоугольник 13"/>
          <p:cNvSpPr/>
          <p:nvPr/>
        </p:nvSpPr>
        <p:spPr>
          <a:xfrm>
            <a:off x="3644032" y="633304"/>
            <a:ext cx="2127314" cy="307777"/>
          </a:xfrm>
          <a:prstGeom prst="rect">
            <a:avLst/>
          </a:prstGeom>
        </p:spPr>
        <p:txBody>
          <a:bodyPr wrap="none">
            <a:spAutoFit/>
          </a:bodyPr>
          <a:lstStyle/>
          <a:p>
            <a:r>
              <a:rPr lang="ru-RU" sz="1400" b="1" dirty="0" err="1">
                <a:latin typeface="Times New Roman" panose="02020603050405020304" pitchFamily="18" charset="0"/>
                <a:cs typeface="Times New Roman" panose="02020603050405020304" pitchFamily="18" charset="0"/>
              </a:rPr>
              <a:t>Әтиләр</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көне</a:t>
            </a:r>
            <a:r>
              <a:rPr lang="ru-RU" sz="1400" b="1" dirty="0">
                <a:latin typeface="Times New Roman" panose="02020603050405020304" pitchFamily="18" charset="0"/>
                <a:cs typeface="Times New Roman" panose="02020603050405020304" pitchFamily="18" charset="0"/>
              </a:rPr>
              <a:t> /День отца</a:t>
            </a:r>
          </a:p>
        </p:txBody>
      </p:sp>
      <p:pic>
        <p:nvPicPr>
          <p:cNvPr id="1026"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705" b="20277"/>
          <a:stretch/>
        </p:blipFill>
        <p:spPr bwMode="auto">
          <a:xfrm>
            <a:off x="765175" y="2664170"/>
            <a:ext cx="1764652" cy="2196601"/>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7"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7962" t="29980" r="8132" b="16221"/>
          <a:stretch/>
        </p:blipFill>
        <p:spPr bwMode="auto">
          <a:xfrm>
            <a:off x="4955163" y="2705818"/>
            <a:ext cx="1817896" cy="218479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8" name="Picture 4"/>
          <p:cNvPicPr>
            <a:picLocks noChangeAspect="1" noChangeArrowheads="1"/>
          </p:cNvPicPr>
          <p:nvPr/>
        </p:nvPicPr>
        <p:blipFill rotWithShape="1">
          <a:blip r:embed="rId5">
            <a:extLst>
              <a:ext uri="{28A0092B-C50C-407E-A947-70E740481C1C}">
                <a14:useLocalDpi xmlns:a14="http://schemas.microsoft.com/office/drawing/2010/main" val="0"/>
              </a:ext>
            </a:extLst>
          </a:blip>
          <a:srcRect l="1607" t="13972" r="57549" b="59536"/>
          <a:stretch/>
        </p:blipFill>
        <p:spPr bwMode="auto">
          <a:xfrm>
            <a:off x="7028128" y="2677640"/>
            <a:ext cx="1905000" cy="2196602"/>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9" name="Picture 5"/>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3807" r="9534" b="16220"/>
          <a:stretch/>
        </p:blipFill>
        <p:spPr bwMode="auto">
          <a:xfrm>
            <a:off x="2795359" y="2697706"/>
            <a:ext cx="1853821" cy="218479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873952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19B0651-EE4F-4900-A07F-96A6BFA9D0F0}" type="slidenum">
              <a:rPr lang="ru-RU" smtClean="0"/>
              <a:t>7</a:t>
            </a:fld>
            <a:endParaRPr lang="ru-RU"/>
          </a:p>
        </p:txBody>
      </p:sp>
      <p:sp>
        <p:nvSpPr>
          <p:cNvPr id="6" name="Заголовок 1"/>
          <p:cNvSpPr txBox="1">
            <a:spLocks/>
          </p:cNvSpPr>
          <p:nvPr/>
        </p:nvSpPr>
        <p:spPr>
          <a:xfrm>
            <a:off x="611560" y="248665"/>
            <a:ext cx="8075240" cy="27754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endParaRPr lang="ru-RU" sz="20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a:stretch>
            <a:fillRect/>
          </a:stretch>
        </p:blipFill>
        <p:spPr>
          <a:xfrm>
            <a:off x="7076362" y="0"/>
            <a:ext cx="2067638" cy="902055"/>
          </a:xfrm>
          <a:prstGeom prst="rect">
            <a:avLst/>
          </a:prstGeom>
        </p:spPr>
      </p:pic>
      <p:sp>
        <p:nvSpPr>
          <p:cNvPr id="8" name="TextBox 7"/>
          <p:cNvSpPr txBox="1"/>
          <p:nvPr/>
        </p:nvSpPr>
        <p:spPr>
          <a:xfrm>
            <a:off x="795025" y="116456"/>
            <a:ext cx="6299865" cy="461665"/>
          </a:xfrm>
          <a:prstGeom prst="rect">
            <a:avLst/>
          </a:prstGeom>
          <a:noFill/>
        </p:spPr>
        <p:txBody>
          <a:bodyPr wrap="none" rtlCol="0">
            <a:spAutoFit/>
          </a:bodyPr>
          <a:lstStyle/>
          <a:p>
            <a:pPr algn="ctr"/>
            <a:r>
              <a:rPr lang="tt-RU" sz="1200" dirty="0" smtClean="0">
                <a:latin typeface="Times New Roman" panose="02020603050405020304" pitchFamily="18" charset="0"/>
                <a:cs typeface="Times New Roman" panose="02020603050405020304" pitchFamily="18" charset="0"/>
              </a:rPr>
              <a:t>МАОУ </a:t>
            </a:r>
            <a:r>
              <a:rPr lang="ru-RU" sz="1200" dirty="0" smtClean="0">
                <a:latin typeface="Times New Roman" panose="02020603050405020304" pitchFamily="18" charset="0"/>
                <a:cs typeface="Times New Roman" panose="02020603050405020304" pitchFamily="18" charset="0"/>
              </a:rPr>
              <a:t>«</a:t>
            </a:r>
            <a:r>
              <a:rPr lang="ru-RU" sz="1200" dirty="0" err="1">
                <a:latin typeface="Times New Roman" panose="02020603050405020304" pitchFamily="18" charset="0"/>
                <a:cs typeface="Times New Roman" panose="02020603050405020304" pitchFamily="18" charset="0"/>
              </a:rPr>
              <a:t>Нурлатская</a:t>
            </a:r>
            <a:r>
              <a:rPr lang="ru-RU" sz="1200" dirty="0">
                <a:latin typeface="Times New Roman" panose="02020603050405020304" pitchFamily="18" charset="0"/>
                <a:cs typeface="Times New Roman" panose="02020603050405020304" pitchFamily="18" charset="0"/>
              </a:rPr>
              <a:t> гимназия имени Героя Советского Союза Михаила Егоровича Сергеева</a:t>
            </a:r>
            <a:r>
              <a:rPr lang="ru-RU" sz="1200" dirty="0" smtClean="0">
                <a:latin typeface="Times New Roman" panose="02020603050405020304" pitchFamily="18" charset="0"/>
                <a:cs typeface="Times New Roman" panose="02020603050405020304" pitchFamily="18" charset="0"/>
              </a:rPr>
              <a:t>»</a:t>
            </a:r>
          </a:p>
          <a:p>
            <a:pPr algn="ct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г. Нурлат Республики </a:t>
            </a:r>
            <a:r>
              <a:rPr lang="ru-RU" sz="1200" dirty="0" smtClean="0">
                <a:latin typeface="Times New Roman" panose="02020603050405020304" pitchFamily="18" charset="0"/>
                <a:cs typeface="Times New Roman" panose="02020603050405020304" pitchFamily="18" charset="0"/>
              </a:rPr>
              <a:t>Татарстан</a:t>
            </a:r>
          </a:p>
        </p:txBody>
      </p:sp>
      <p:sp>
        <p:nvSpPr>
          <p:cNvPr id="3" name="AutoShape 2" descr="https://apf.mail.ru/cgi-bin/readmsg?id=16194316050888425294;0;10&amp;exif=1&amp;full=1&amp;x-email=leyla-mirzaeva%40mail.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https://apf.mail.ru/cgi-bin/readmsg?id=16194316050888425294;0;10&amp;exif=1&amp;full=1&amp;x-email=leyla-mirzaeva%40mail.r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6" descr="https://apf.mail.ru/cgi-bin/readmsg?id=16194316050888425294;0;5&amp;exif=1&amp;full=1&amp;x-email=leyla-mirzaeva%40mail.r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8" descr="https://apf.mail.ru/cgi-bin/readmsg?id=16194316050888425294;0;5&amp;exif=1&amp;full=1&amp;x-email=leyla-mirzaeva%40mail.ru"/>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AutoShape 13" descr="https://apf.mail.ru/cgi-bin/readmsg?id=16194316050888425294;0;2&amp;exif=1&amp;full=1&amp;x-email=leyla-mirzaeva%40mail.ru"/>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Прямоугольник 12"/>
          <p:cNvSpPr/>
          <p:nvPr/>
        </p:nvSpPr>
        <p:spPr>
          <a:xfrm>
            <a:off x="3851920" y="941081"/>
            <a:ext cx="4590256" cy="369332"/>
          </a:xfrm>
          <a:prstGeom prst="rect">
            <a:avLst/>
          </a:prstGeom>
        </p:spPr>
        <p:txBody>
          <a:bodyPr wrap="square">
            <a:spAutoFit/>
          </a:bodyPr>
          <a:lstStyle/>
          <a:p>
            <a:r>
              <a:rPr lang="ru-RU" dirty="0"/>
              <a:t> </a:t>
            </a:r>
            <a:r>
              <a:rPr lang="ru-RU" dirty="0" smtClean="0"/>
              <a:t>          </a:t>
            </a:r>
            <a:endParaRPr lang="ru-RU" sz="9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4283968" y="955129"/>
            <a:ext cx="4680520" cy="276999"/>
          </a:xfrm>
          <a:prstGeom prst="rect">
            <a:avLst/>
          </a:prstGeom>
        </p:spPr>
        <p:txBody>
          <a:bodyPr wrap="square">
            <a:spAutoFit/>
          </a:bodyPr>
          <a:lstStyle/>
          <a:p>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277075" y="1145136"/>
            <a:ext cx="6744208" cy="461665"/>
          </a:xfrm>
          <a:prstGeom prst="rect">
            <a:avLst/>
          </a:prstGeom>
        </p:spPr>
        <p:txBody>
          <a:bodyPr wrap="square">
            <a:spAutoFit/>
          </a:bodyPr>
          <a:lstStyle/>
          <a:p>
            <a:endParaRPr lang="ru-RU" sz="12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2261145" y="569055"/>
            <a:ext cx="248786" cy="369332"/>
          </a:xfrm>
          <a:prstGeom prst="rect">
            <a:avLst/>
          </a:prstGeom>
          <a:noFill/>
        </p:spPr>
        <p:txBody>
          <a:bodyPr wrap="none" rtlCol="0">
            <a:spAutoFit/>
          </a:bodyPr>
          <a:lstStyle/>
          <a:p>
            <a:r>
              <a:rPr lang="ru-RU" dirty="0"/>
              <a:t> </a:t>
            </a:r>
            <a:endParaRPr lang="ru-RU" sz="1400" b="1" dirty="0">
              <a:latin typeface="Times New Roman" panose="02020603050405020304" pitchFamily="18" charset="0"/>
              <a:cs typeface="Times New Roman" panose="02020603050405020304" pitchFamily="18" charset="0"/>
            </a:endParaRPr>
          </a:p>
        </p:txBody>
      </p:sp>
      <p:pic>
        <p:nvPicPr>
          <p:cNvPr id="2051"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1327" y="3173829"/>
            <a:ext cx="2871926" cy="170205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2" name="Picture 4"/>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9334" r="8431"/>
          <a:stretch/>
        </p:blipFill>
        <p:spPr bwMode="auto">
          <a:xfrm>
            <a:off x="3328615" y="3167330"/>
            <a:ext cx="2593534" cy="170205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54" name="Picture 6"/>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l="24032" t="23841" r="26829" b="18335"/>
          <a:stretch/>
        </p:blipFill>
        <p:spPr bwMode="auto">
          <a:xfrm>
            <a:off x="635249" y="3147814"/>
            <a:ext cx="2496592" cy="1754087"/>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Прямоугольник 1"/>
          <p:cNvSpPr/>
          <p:nvPr/>
        </p:nvSpPr>
        <p:spPr>
          <a:xfrm>
            <a:off x="902717" y="610069"/>
            <a:ext cx="6601047" cy="523220"/>
          </a:xfrm>
          <a:prstGeom prst="rect">
            <a:avLst/>
          </a:prstGeom>
        </p:spPr>
        <p:txBody>
          <a:bodyPr wrap="square">
            <a:spAutoFit/>
          </a:bodyPr>
          <a:lstStyle/>
          <a:p>
            <a:pPr algn="ctr"/>
            <a:r>
              <a:rPr lang="ru-RU" sz="1400" b="1" dirty="0" smtClean="0">
                <a:latin typeface="Times New Roman" panose="02020603050405020304" pitchFamily="18" charset="0"/>
                <a:cs typeface="Times New Roman" panose="02020603050405020304" pitchFamily="18" charset="0"/>
              </a:rPr>
              <a:t>«</a:t>
            </a:r>
            <a:r>
              <a:rPr lang="ru-RU" sz="1400" b="1" dirty="0" err="1" smtClean="0">
                <a:latin typeface="Times New Roman" panose="02020603050405020304" pitchFamily="18" charset="0"/>
                <a:cs typeface="Times New Roman" panose="02020603050405020304" pitchFamily="18" charset="0"/>
              </a:rPr>
              <a:t>Сәйяр</a:t>
            </a:r>
            <a:r>
              <a:rPr lang="ru-RU" sz="1400" b="1" dirty="0" smtClean="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балалар</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һәм</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яшүсмерләр</a:t>
            </a:r>
            <a:r>
              <a:rPr lang="ru-RU" sz="1400" b="1" dirty="0">
                <a:latin typeface="Times New Roman" panose="02020603050405020304" pitchFamily="18" charset="0"/>
                <a:cs typeface="Times New Roman" panose="02020603050405020304" pitchFamily="18" charset="0"/>
              </a:rPr>
              <a:t> театр фестивале/  Детский и юношеский театральный фестиваль </a:t>
            </a:r>
            <a:r>
              <a:rPr lang="ru-RU" sz="1400" b="1" dirty="0" smtClean="0">
                <a:latin typeface="Times New Roman" panose="02020603050405020304" pitchFamily="18" charset="0"/>
                <a:cs typeface="Times New Roman" panose="02020603050405020304" pitchFamily="18" charset="0"/>
              </a:rPr>
              <a:t>«</a:t>
            </a:r>
            <a:r>
              <a:rPr lang="ru-RU" sz="1400" b="1" dirty="0" err="1" smtClean="0">
                <a:latin typeface="Times New Roman" panose="02020603050405020304" pitchFamily="18" charset="0"/>
                <a:cs typeface="Times New Roman" panose="02020603050405020304" pitchFamily="18" charset="0"/>
              </a:rPr>
              <a:t>Сайяр</a:t>
            </a:r>
            <a:r>
              <a:rPr lang="ru-RU" sz="1400" b="1" dirty="0" smtClean="0">
                <a:latin typeface="Times New Roman" panose="02020603050405020304" pitchFamily="18" charset="0"/>
                <a:cs typeface="Times New Roman" panose="02020603050405020304" pitchFamily="18" charset="0"/>
              </a:rPr>
              <a:t>»</a:t>
            </a:r>
            <a:endParaRPr lang="ru-RU" sz="1400" b="1"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917575" y="1310414"/>
            <a:ext cx="7251275" cy="1384995"/>
          </a:xfrm>
          <a:prstGeom prst="rect">
            <a:avLst/>
          </a:prstGeom>
        </p:spPr>
        <p:txBody>
          <a:bodyPr wrap="square">
            <a:spAutoFit/>
          </a:bodyPr>
          <a:lstStyle/>
          <a:p>
            <a:r>
              <a:rPr lang="en-US" sz="1200" dirty="0" smtClean="0">
                <a:latin typeface="Times New Roman" panose="02020603050405020304" pitchFamily="18" charset="0"/>
                <a:cs typeface="Times New Roman" panose="02020603050405020304" pitchFamily="18" charset="0"/>
              </a:rPr>
              <a:t> 	</a:t>
            </a:r>
            <a:r>
              <a:rPr lang="ru-RU" sz="1200" dirty="0" err="1" smtClean="0">
                <a:latin typeface="Times New Roman" panose="02020603050405020304" pitchFamily="18" charset="0"/>
                <a:cs typeface="Times New Roman" panose="02020603050405020304" pitchFamily="18" charset="0"/>
              </a:rPr>
              <a:t>Гимназиябезнең</a:t>
            </a: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театр </a:t>
            </a:r>
            <a:r>
              <a:rPr lang="ru-RU" sz="1200" dirty="0" err="1">
                <a:latin typeface="Times New Roman" panose="02020603050405020304" pitchFamily="18" charset="0"/>
                <a:cs typeface="Times New Roman" panose="02020603050405020304" pitchFamily="18" charset="0"/>
              </a:rPr>
              <a:t>түгәрәгенә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йөрүче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балалар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Республикакүләм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Сәйяр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балалар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яшүсмерләр</a:t>
            </a:r>
            <a:r>
              <a:rPr lang="ru-RU" sz="1200" dirty="0">
                <a:latin typeface="Times New Roman" panose="02020603050405020304" pitchFamily="18" charset="0"/>
                <a:cs typeface="Times New Roman" panose="02020603050405020304" pitchFamily="18" charset="0"/>
              </a:rPr>
              <a:t> театр </a:t>
            </a:r>
            <a:r>
              <a:rPr lang="ru-RU" sz="1200" dirty="0" err="1">
                <a:latin typeface="Times New Roman" panose="02020603050405020304" pitchFamily="18" charset="0"/>
                <a:cs typeface="Times New Roman" panose="02020603050405020304" pitchFamily="18" charset="0"/>
              </a:rPr>
              <a:t>фестиваленең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муниципаль</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этабында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уңышлы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чыгыш</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ясадылар</a:t>
            </a:r>
            <a:r>
              <a:rPr lang="ru-RU" sz="1200" dirty="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 Район </a:t>
            </a:r>
            <a:r>
              <a:rPr lang="ru-RU" sz="1200" dirty="0" err="1">
                <a:latin typeface="Times New Roman" panose="02020603050405020304" pitchFamily="18" charset="0"/>
                <a:cs typeface="Times New Roman" panose="02020603050405020304" pitchFamily="18" charset="0"/>
              </a:rPr>
              <a:t>этабында</a:t>
            </a:r>
            <a:r>
              <a:rPr lang="ru-RU" sz="1200" dirty="0">
                <a:latin typeface="Times New Roman" panose="02020603050405020304" pitchFamily="18" charset="0"/>
                <a:cs typeface="Times New Roman" panose="02020603050405020304" pitchFamily="18" charset="0"/>
              </a:rPr>
              <a:t> 9 </a:t>
            </a:r>
            <a:r>
              <a:rPr lang="ru-RU" sz="1200" dirty="0" err="1">
                <a:latin typeface="Times New Roman" panose="02020603050405020304" pitchFamily="18" charset="0"/>
                <a:cs typeface="Times New Roman" panose="02020603050405020304" pitchFamily="18" charset="0"/>
              </a:rPr>
              <a:t>нчы</a:t>
            </a:r>
            <a:r>
              <a:rPr lang="ru-RU" sz="1200" dirty="0">
                <a:latin typeface="Times New Roman" panose="02020603050405020304" pitchFamily="18" charset="0"/>
                <a:cs typeface="Times New Roman" panose="02020603050405020304" pitchFamily="18" charset="0"/>
              </a:rPr>
              <a:t> А </a:t>
            </a:r>
            <a:r>
              <a:rPr lang="ru-RU" sz="1200" dirty="0" err="1">
                <a:latin typeface="Times New Roman" panose="02020603050405020304" pitchFamily="18" charset="0"/>
                <a:cs typeface="Times New Roman" panose="02020603050405020304" pitchFamily="18" charset="0"/>
              </a:rPr>
              <a:t>сыйныфы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Г.Камалның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Беренче</a:t>
            </a:r>
            <a:r>
              <a:rPr lang="ru-RU" sz="1200" dirty="0">
                <a:latin typeface="Times New Roman" panose="02020603050405020304" pitchFamily="18" charset="0"/>
                <a:cs typeface="Times New Roman" panose="02020603050405020304" pitchFamily="18" charset="0"/>
              </a:rPr>
              <a:t> театр” </a:t>
            </a:r>
            <a:r>
              <a:rPr lang="ru-RU" sz="1200" dirty="0" err="1">
                <a:latin typeface="Times New Roman" panose="02020603050405020304" pitchFamily="18" charset="0"/>
                <a:cs typeface="Times New Roman" panose="02020603050405020304" pitchFamily="18" charset="0"/>
              </a:rPr>
              <a:t>комедиясен</a:t>
            </a:r>
            <a:r>
              <a:rPr lang="ru-RU" sz="1200" dirty="0">
                <a:latin typeface="Times New Roman" panose="02020603050405020304" pitchFamily="18" charset="0"/>
                <a:cs typeface="Times New Roman" panose="02020603050405020304" pitchFamily="18" charset="0"/>
              </a:rPr>
              <a:t>, 5 </a:t>
            </a:r>
            <a:r>
              <a:rPr lang="ru-RU" sz="1200" dirty="0" err="1">
                <a:latin typeface="Times New Roman" panose="02020603050405020304" pitchFamily="18" charset="0"/>
                <a:cs typeface="Times New Roman" panose="02020603050405020304" pitchFamily="18" charset="0"/>
              </a:rPr>
              <a:t>нче</a:t>
            </a:r>
            <a:r>
              <a:rPr lang="ru-RU" sz="1200" dirty="0">
                <a:latin typeface="Times New Roman" panose="02020603050405020304" pitchFamily="18" charset="0"/>
                <a:cs typeface="Times New Roman" panose="02020603050405020304" pitchFamily="18" charset="0"/>
              </a:rPr>
              <a:t> А </a:t>
            </a:r>
            <a:r>
              <a:rPr lang="ru-RU" sz="1200" dirty="0" err="1">
                <a:latin typeface="Times New Roman" panose="02020603050405020304" pitchFamily="18" charset="0"/>
                <a:cs typeface="Times New Roman" panose="02020603050405020304" pitchFamily="18" charset="0"/>
              </a:rPr>
              <a:t>сыйныфы</a:t>
            </a:r>
            <a:r>
              <a:rPr lang="ru-RU" sz="1200" dirty="0">
                <a:latin typeface="Times New Roman" panose="02020603050405020304" pitchFamily="18" charset="0"/>
                <a:cs typeface="Times New Roman" panose="02020603050405020304" pitchFamily="18" charset="0"/>
              </a:rPr>
              <a:t> Муса </a:t>
            </a:r>
            <a:r>
              <a:rPr lang="ru-RU" sz="1200" dirty="0" err="1">
                <a:latin typeface="Times New Roman" panose="02020603050405020304" pitchFamily="18" charset="0"/>
                <a:cs typeface="Times New Roman" panose="02020603050405020304" pitchFamily="18" charset="0"/>
              </a:rPr>
              <a:t>Җәлилнең</a:t>
            </a:r>
            <a:r>
              <a:rPr lang="ru-RU" sz="1200" dirty="0">
                <a:latin typeface="Times New Roman" panose="02020603050405020304" pitchFamily="18" charset="0"/>
                <a:cs typeface="Times New Roman" panose="02020603050405020304" pitchFamily="18" charset="0"/>
              </a:rPr>
              <a:t> “ </a:t>
            </a:r>
            <a:r>
              <a:rPr lang="ru-RU" sz="1200" dirty="0" err="1">
                <a:latin typeface="Times New Roman" panose="02020603050405020304" pitchFamily="18" charset="0"/>
                <a:cs typeface="Times New Roman" panose="02020603050405020304" pitchFamily="18" charset="0"/>
              </a:rPr>
              <a:t>Куян</a:t>
            </a:r>
            <a:r>
              <a:rPr lang="ru-RU" sz="1200" dirty="0">
                <a:latin typeface="Times New Roman" panose="02020603050405020304" pitchFamily="18" charset="0"/>
                <a:cs typeface="Times New Roman" panose="02020603050405020304" pitchFamily="18" charset="0"/>
              </a:rPr>
              <a:t> ”, 2 </a:t>
            </a:r>
            <a:r>
              <a:rPr lang="ru-RU" sz="1200" dirty="0" err="1">
                <a:latin typeface="Times New Roman" panose="02020603050405020304" pitchFamily="18" charset="0"/>
                <a:cs typeface="Times New Roman" panose="02020603050405020304" pitchFamily="18" charset="0"/>
              </a:rPr>
              <a:t>нче</a:t>
            </a:r>
            <a:r>
              <a:rPr lang="ru-RU" sz="1200" dirty="0">
                <a:latin typeface="Times New Roman" panose="02020603050405020304" pitchFamily="18" charset="0"/>
                <a:cs typeface="Times New Roman" panose="02020603050405020304" pitchFamily="18" charset="0"/>
              </a:rPr>
              <a:t> Б </a:t>
            </a:r>
            <a:r>
              <a:rPr lang="ru-RU" sz="1200" dirty="0" err="1">
                <a:latin typeface="Times New Roman" panose="02020603050405020304" pitchFamily="18" charset="0"/>
                <a:cs typeface="Times New Roman" panose="02020603050405020304" pitchFamily="18" charset="0"/>
              </a:rPr>
              <a:t>сыйныфы</a:t>
            </a:r>
            <a:r>
              <a:rPr lang="ru-RU" sz="1200" dirty="0">
                <a:latin typeface="Times New Roman" panose="02020603050405020304" pitchFamily="18" charset="0"/>
                <a:cs typeface="Times New Roman" panose="02020603050405020304" pitchFamily="18" charset="0"/>
              </a:rPr>
              <a:t> “ </a:t>
            </a:r>
            <a:r>
              <a:rPr lang="ru-RU" sz="1200" dirty="0" err="1">
                <a:latin typeface="Times New Roman" panose="02020603050405020304" pitchFamily="18" charset="0"/>
                <a:cs typeface="Times New Roman" panose="02020603050405020304" pitchFamily="18" charset="0"/>
              </a:rPr>
              <a:t>Төсләр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әкиятен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сәхнәләштереп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җиңү</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яуладылар</a:t>
            </a:r>
            <a:r>
              <a:rPr lang="ru-RU" sz="1200" dirty="0">
                <a:latin typeface="Times New Roman" panose="02020603050405020304" pitchFamily="18" charset="0"/>
                <a:cs typeface="Times New Roman" panose="02020603050405020304" pitchFamily="18" charset="0"/>
              </a:rPr>
              <a:t>.</a:t>
            </a:r>
          </a:p>
          <a:p>
            <a:r>
              <a:rPr lang="en-US" sz="1200" dirty="0" smtClean="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Юные </a:t>
            </a:r>
            <a:r>
              <a:rPr lang="ru-RU" sz="1200" dirty="0">
                <a:latin typeface="Times New Roman" panose="02020603050405020304" pitchFamily="18" charset="0"/>
                <a:cs typeface="Times New Roman" panose="02020603050405020304" pitchFamily="18" charset="0"/>
              </a:rPr>
              <a:t>участники театрального  кружка приняли участие  и успешно выступили в муниципальном этапе республиканского детского и юношеского театрального фестиваля “</a:t>
            </a:r>
            <a:r>
              <a:rPr lang="ru-RU" sz="1200" dirty="0" err="1">
                <a:latin typeface="Times New Roman" panose="02020603050405020304" pitchFamily="18" charset="0"/>
                <a:cs typeface="Times New Roman" panose="02020603050405020304" pitchFamily="18" charset="0"/>
              </a:rPr>
              <a:t>Сайяр</a:t>
            </a:r>
            <a:r>
              <a:rPr lang="ru-RU" sz="1200" dirty="0">
                <a:latin typeface="Times New Roman" panose="02020603050405020304" pitchFamily="18" charset="0"/>
                <a:cs typeface="Times New Roman" panose="02020603050405020304" pitchFamily="18" charset="0"/>
              </a:rPr>
              <a:t>”.</a:t>
            </a:r>
          </a:p>
          <a:p>
            <a:r>
              <a:rPr lang="ru-RU" sz="1200" dirty="0">
                <a:latin typeface="Times New Roman" panose="02020603050405020304" pitchFamily="18" charset="0"/>
                <a:cs typeface="Times New Roman" panose="02020603050405020304" pitchFamily="18" charset="0"/>
              </a:rPr>
              <a:t> 9А класс и 5 А класс стали победителями. 2 Б класс </a:t>
            </a:r>
            <a:r>
              <a:rPr lang="ru-RU" sz="1200" dirty="0" smtClean="0">
                <a:latin typeface="Times New Roman" panose="02020603050405020304" pitchFamily="18" charset="0"/>
                <a:cs typeface="Times New Roman" panose="02020603050405020304" pitchFamily="18" charset="0"/>
              </a:rPr>
              <a:t>удостоился </a:t>
            </a:r>
            <a:r>
              <a:rPr lang="ru-RU" sz="1200" dirty="0">
                <a:latin typeface="Times New Roman" panose="02020603050405020304" pitchFamily="18" charset="0"/>
                <a:cs typeface="Times New Roman" panose="02020603050405020304" pitchFamily="18" charset="0"/>
              </a:rPr>
              <a:t>призового места.</a:t>
            </a:r>
          </a:p>
        </p:txBody>
      </p:sp>
    </p:spTree>
    <p:extLst>
      <p:ext uri="{BB962C8B-B14F-4D97-AF65-F5344CB8AC3E}">
        <p14:creationId xmlns:p14="http://schemas.microsoft.com/office/powerpoint/2010/main" val="77943766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19B0651-EE4F-4900-A07F-96A6BFA9D0F0}" type="slidenum">
              <a:rPr lang="ru-RU" smtClean="0"/>
              <a:t>8</a:t>
            </a:fld>
            <a:endParaRPr lang="ru-RU"/>
          </a:p>
        </p:txBody>
      </p:sp>
      <p:sp>
        <p:nvSpPr>
          <p:cNvPr id="6" name="Заголовок 1"/>
          <p:cNvSpPr txBox="1">
            <a:spLocks/>
          </p:cNvSpPr>
          <p:nvPr/>
        </p:nvSpPr>
        <p:spPr>
          <a:xfrm>
            <a:off x="611560" y="248665"/>
            <a:ext cx="8075240" cy="27754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endParaRPr lang="ru-RU" sz="20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a:stretch>
            <a:fillRect/>
          </a:stretch>
        </p:blipFill>
        <p:spPr>
          <a:xfrm>
            <a:off x="7076362" y="0"/>
            <a:ext cx="2067638" cy="902055"/>
          </a:xfrm>
          <a:prstGeom prst="rect">
            <a:avLst/>
          </a:prstGeom>
        </p:spPr>
      </p:pic>
      <p:sp>
        <p:nvSpPr>
          <p:cNvPr id="8" name="TextBox 7"/>
          <p:cNvSpPr txBox="1"/>
          <p:nvPr/>
        </p:nvSpPr>
        <p:spPr>
          <a:xfrm>
            <a:off x="795025" y="116456"/>
            <a:ext cx="6299865" cy="461665"/>
          </a:xfrm>
          <a:prstGeom prst="rect">
            <a:avLst/>
          </a:prstGeom>
          <a:noFill/>
        </p:spPr>
        <p:txBody>
          <a:bodyPr wrap="none" rtlCol="0">
            <a:spAutoFit/>
          </a:bodyPr>
          <a:lstStyle/>
          <a:p>
            <a:pPr algn="ctr"/>
            <a:r>
              <a:rPr lang="tt-RU" sz="1200" dirty="0" smtClean="0">
                <a:latin typeface="Times New Roman" panose="02020603050405020304" pitchFamily="18" charset="0"/>
                <a:cs typeface="Times New Roman" panose="02020603050405020304" pitchFamily="18" charset="0"/>
              </a:rPr>
              <a:t>МАОУ </a:t>
            </a:r>
            <a:r>
              <a:rPr lang="ru-RU" sz="1200" dirty="0" smtClean="0">
                <a:latin typeface="Times New Roman" panose="02020603050405020304" pitchFamily="18" charset="0"/>
                <a:cs typeface="Times New Roman" panose="02020603050405020304" pitchFamily="18" charset="0"/>
              </a:rPr>
              <a:t>«</a:t>
            </a:r>
            <a:r>
              <a:rPr lang="ru-RU" sz="1200" dirty="0" err="1">
                <a:latin typeface="Times New Roman" panose="02020603050405020304" pitchFamily="18" charset="0"/>
                <a:cs typeface="Times New Roman" panose="02020603050405020304" pitchFamily="18" charset="0"/>
              </a:rPr>
              <a:t>Нурлатская</a:t>
            </a:r>
            <a:r>
              <a:rPr lang="ru-RU" sz="1200" dirty="0">
                <a:latin typeface="Times New Roman" panose="02020603050405020304" pitchFamily="18" charset="0"/>
                <a:cs typeface="Times New Roman" panose="02020603050405020304" pitchFamily="18" charset="0"/>
              </a:rPr>
              <a:t> гимназия имени Героя Советского Союза Михаила Егоровича Сергеева</a:t>
            </a:r>
            <a:r>
              <a:rPr lang="ru-RU" sz="1200" dirty="0" smtClean="0">
                <a:latin typeface="Times New Roman" panose="02020603050405020304" pitchFamily="18" charset="0"/>
                <a:cs typeface="Times New Roman" panose="02020603050405020304" pitchFamily="18" charset="0"/>
              </a:rPr>
              <a:t>»</a:t>
            </a:r>
          </a:p>
          <a:p>
            <a:pPr algn="ct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г. Нурлат Республики </a:t>
            </a:r>
            <a:r>
              <a:rPr lang="ru-RU" sz="1200" dirty="0" smtClean="0">
                <a:latin typeface="Times New Roman" panose="02020603050405020304" pitchFamily="18" charset="0"/>
                <a:cs typeface="Times New Roman" panose="02020603050405020304" pitchFamily="18" charset="0"/>
              </a:rPr>
              <a:t>Татарстан</a:t>
            </a:r>
          </a:p>
        </p:txBody>
      </p:sp>
      <p:sp>
        <p:nvSpPr>
          <p:cNvPr id="3" name="AutoShape 2" descr="https://apf.mail.ru/cgi-bin/readmsg?id=16194316050888425294;0;10&amp;exif=1&amp;full=1&amp;x-email=leyla-mirzaeva%40mail.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https://apf.mail.ru/cgi-bin/readmsg?id=16194316050888425294;0;10&amp;exif=1&amp;full=1&amp;x-email=leyla-mirzaeva%40mail.r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6" descr="https://apf.mail.ru/cgi-bin/readmsg?id=16194316050888425294;0;5&amp;exif=1&amp;full=1&amp;x-email=leyla-mirzaeva%40mail.r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8" descr="https://apf.mail.ru/cgi-bin/readmsg?id=16194316050888425294;0;5&amp;exif=1&amp;full=1&amp;x-email=leyla-mirzaeva%40mail.ru"/>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AutoShape 13" descr="https://apf.mail.ru/cgi-bin/readmsg?id=16194316050888425294;0;2&amp;exif=1&amp;full=1&amp;x-email=leyla-mirzaeva%40mail.ru"/>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Прямоугольник 12"/>
          <p:cNvSpPr/>
          <p:nvPr/>
        </p:nvSpPr>
        <p:spPr>
          <a:xfrm>
            <a:off x="3851920" y="941081"/>
            <a:ext cx="4590256" cy="369332"/>
          </a:xfrm>
          <a:prstGeom prst="rect">
            <a:avLst/>
          </a:prstGeom>
        </p:spPr>
        <p:txBody>
          <a:bodyPr wrap="square">
            <a:spAutoFit/>
          </a:bodyPr>
          <a:lstStyle/>
          <a:p>
            <a:r>
              <a:rPr lang="ru-RU" dirty="0"/>
              <a:t> </a:t>
            </a:r>
            <a:r>
              <a:rPr lang="ru-RU" dirty="0" smtClean="0"/>
              <a:t>          </a:t>
            </a:r>
            <a:endParaRPr lang="ru-RU" sz="9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4283968" y="955129"/>
            <a:ext cx="4680520" cy="276999"/>
          </a:xfrm>
          <a:prstGeom prst="rect">
            <a:avLst/>
          </a:prstGeom>
        </p:spPr>
        <p:txBody>
          <a:bodyPr wrap="square">
            <a:spAutoFit/>
          </a:bodyPr>
          <a:lstStyle/>
          <a:p>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1277075" y="1145136"/>
            <a:ext cx="6744208" cy="461665"/>
          </a:xfrm>
          <a:prstGeom prst="rect">
            <a:avLst/>
          </a:prstGeom>
        </p:spPr>
        <p:txBody>
          <a:bodyPr wrap="square">
            <a:spAutoFit/>
          </a:bodyPr>
          <a:lstStyle/>
          <a:p>
            <a:endParaRPr lang="ru-RU" sz="12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2261145" y="569055"/>
            <a:ext cx="248786" cy="369332"/>
          </a:xfrm>
          <a:prstGeom prst="rect">
            <a:avLst/>
          </a:prstGeom>
          <a:noFill/>
        </p:spPr>
        <p:txBody>
          <a:bodyPr wrap="none" rtlCol="0">
            <a:spAutoFit/>
          </a:bodyPr>
          <a:lstStyle/>
          <a:p>
            <a:r>
              <a:rPr lang="ru-RU" dirty="0"/>
              <a:t> </a:t>
            </a:r>
            <a:endParaRPr lang="ru-RU" sz="1400" b="1"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917575" y="1310414"/>
            <a:ext cx="7251275" cy="276999"/>
          </a:xfrm>
          <a:prstGeom prst="rect">
            <a:avLst/>
          </a:prstGeom>
        </p:spPr>
        <p:txBody>
          <a:bodyPr wrap="square">
            <a:spAutoFit/>
          </a:bodyPr>
          <a:lstStyle/>
          <a:p>
            <a:r>
              <a:rPr lang="en-US"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867756" y="637834"/>
            <a:ext cx="7192606" cy="584775"/>
          </a:xfrm>
          <a:prstGeom prst="rect">
            <a:avLst/>
          </a:prstGeom>
        </p:spPr>
        <p:txBody>
          <a:bodyPr wrap="square">
            <a:spAutoFit/>
          </a:bodyPr>
          <a:lstStyle/>
          <a:p>
            <a:r>
              <a:rPr lang="ru-RU" dirty="0"/>
              <a:t> </a:t>
            </a:r>
            <a:r>
              <a:rPr lang="ru-RU" dirty="0" smtClean="0"/>
              <a:t>  </a:t>
            </a:r>
            <a:r>
              <a:rPr lang="ru-RU" sz="1400" b="1" dirty="0" smtClean="0">
                <a:latin typeface="Times New Roman" panose="02020603050405020304" pitchFamily="18" charset="0"/>
                <a:cs typeface="Times New Roman" panose="02020603050405020304" pitchFamily="18" charset="0"/>
              </a:rPr>
              <a:t>"</a:t>
            </a:r>
            <a:r>
              <a:rPr lang="ru-RU" sz="1400" b="1" dirty="0" err="1">
                <a:latin typeface="Times New Roman" panose="02020603050405020304" pitchFamily="18" charset="0"/>
                <a:cs typeface="Times New Roman" panose="02020603050405020304" pitchFamily="18" charset="0"/>
              </a:rPr>
              <a:t>Сөйләм</a:t>
            </a:r>
            <a:r>
              <a:rPr lang="ru-RU" sz="1400" b="1" dirty="0">
                <a:latin typeface="Times New Roman" panose="02020603050405020304" pitchFamily="18" charset="0"/>
                <a:cs typeface="Times New Roman" panose="02020603050405020304" pitchFamily="18" charset="0"/>
              </a:rPr>
              <a:t> теле </a:t>
            </a:r>
            <a:r>
              <a:rPr lang="ru-RU" sz="1400" b="1" dirty="0" err="1">
                <a:latin typeface="Times New Roman" panose="02020603050405020304" pitchFamily="18" charset="0"/>
                <a:cs typeface="Times New Roman" panose="02020603050405020304" pitchFamily="18" charset="0"/>
              </a:rPr>
              <a:t>һәм</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чыгыш</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ясау</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сәнгате</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нигезләре</a:t>
            </a:r>
            <a:r>
              <a:rPr lang="ru-RU" sz="1400" b="1" dirty="0">
                <a:latin typeface="Times New Roman" panose="02020603050405020304" pitchFamily="18" charset="0"/>
                <a:cs typeface="Times New Roman" panose="02020603050405020304" pitchFamily="18" charset="0"/>
              </a:rPr>
              <a:t>" мастер - </a:t>
            </a:r>
            <a:r>
              <a:rPr lang="ru-RU" sz="1400" b="1" dirty="0" err="1">
                <a:latin typeface="Times New Roman" panose="02020603050405020304" pitchFamily="18" charset="0"/>
                <a:cs typeface="Times New Roman" panose="02020603050405020304" pitchFamily="18" charset="0"/>
              </a:rPr>
              <a:t>класста</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кунакта</a:t>
            </a:r>
            <a:r>
              <a:rPr lang="ru-RU" sz="1400" b="1" dirty="0">
                <a:latin typeface="Times New Roman" panose="02020603050405020304" pitchFamily="18" charset="0"/>
                <a:cs typeface="Times New Roman" panose="02020603050405020304" pitchFamily="18" charset="0"/>
              </a:rPr>
              <a:t> / </a:t>
            </a:r>
            <a:endParaRPr lang="ru-RU" sz="1400" b="1" dirty="0" smtClean="0">
              <a:latin typeface="Times New Roman" panose="02020603050405020304" pitchFamily="18" charset="0"/>
              <a:cs typeface="Times New Roman" panose="02020603050405020304" pitchFamily="18" charset="0"/>
            </a:endParaRPr>
          </a:p>
          <a:p>
            <a:r>
              <a:rPr lang="ru-RU" sz="1400" b="1" dirty="0" smtClean="0">
                <a:latin typeface="Times New Roman" panose="02020603050405020304" pitchFamily="18" charset="0"/>
                <a:cs typeface="Times New Roman" panose="02020603050405020304" pitchFamily="18" charset="0"/>
              </a:rPr>
              <a:t>В </a:t>
            </a:r>
            <a:r>
              <a:rPr lang="ru-RU" sz="1400" b="1" dirty="0">
                <a:latin typeface="Times New Roman" panose="02020603050405020304" pitchFamily="18" charset="0"/>
                <a:cs typeface="Times New Roman" panose="02020603050405020304" pitchFamily="18" charset="0"/>
              </a:rPr>
              <a:t>гостях у мастер - класса "Основы разговорного языка и искусства речи"</a:t>
            </a:r>
            <a:endParaRPr lang="ru-RU" sz="1400" b="1" dirty="0">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1748479" y="1310414"/>
            <a:ext cx="5346411" cy="1661993"/>
          </a:xfrm>
          <a:prstGeom prst="rect">
            <a:avLst/>
          </a:prstGeom>
        </p:spPr>
        <p:txBody>
          <a:bodyPr wrap="square">
            <a:spAutoFit/>
          </a:bodyPr>
          <a:lstStyle/>
          <a:p>
            <a:r>
              <a:rPr lang="ru-RU" dirty="0">
                <a:latin typeface="Times New Roman" panose="02020603050405020304" pitchFamily="18" charset="0"/>
                <a:cs typeface="Times New Roman" panose="02020603050405020304" pitchFamily="18" charset="0"/>
              </a:rPr>
              <a:t> </a:t>
            </a:r>
            <a:r>
              <a:rPr lang="ru-RU" dirty="0" smtClean="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11нче </a:t>
            </a:r>
            <a:r>
              <a:rPr lang="ru-RU" sz="1200" dirty="0">
                <a:latin typeface="Times New Roman" panose="02020603050405020304" pitchFamily="18" charset="0"/>
                <a:cs typeface="Times New Roman" panose="02020603050405020304" pitchFamily="18" charset="0"/>
              </a:rPr>
              <a:t>ноябрь </a:t>
            </a:r>
            <a:r>
              <a:rPr lang="ru-RU" sz="1200" dirty="0" err="1">
                <a:latin typeface="Times New Roman" panose="02020603050405020304" pitchFamily="18" charset="0"/>
                <a:cs typeface="Times New Roman" panose="02020603050405020304" pitchFamily="18" charset="0"/>
              </a:rPr>
              <a:t>көнне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мәдәният</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йортында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Сөйләм</a:t>
            </a:r>
            <a:r>
              <a:rPr lang="ru-RU" sz="1200" dirty="0">
                <a:latin typeface="Times New Roman" panose="02020603050405020304" pitchFamily="18" charset="0"/>
                <a:cs typeface="Times New Roman" panose="02020603050405020304" pitchFamily="18" charset="0"/>
              </a:rPr>
              <a:t> теле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чыгыш</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ясау</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сәнгате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нигезләре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дип</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аталган</a:t>
            </a:r>
            <a:r>
              <a:rPr lang="ru-RU" sz="1200" dirty="0">
                <a:latin typeface="Times New Roman" panose="02020603050405020304" pitchFamily="18" charset="0"/>
                <a:cs typeface="Times New Roman" panose="02020603050405020304" pitchFamily="18" charset="0"/>
              </a:rPr>
              <a:t>  мастер – класс </a:t>
            </a:r>
            <a:r>
              <a:rPr lang="ru-RU" sz="1200" dirty="0" err="1">
                <a:latin typeface="Times New Roman" panose="02020603050405020304" pitchFamily="18" charset="0"/>
                <a:cs typeface="Times New Roman" panose="02020603050405020304" pitchFamily="18" charset="0"/>
              </a:rPr>
              <a:t>үткәрелде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Анда</a:t>
            </a:r>
            <a:r>
              <a:rPr lang="ru-RU" sz="1200" dirty="0">
                <a:latin typeface="Times New Roman" panose="02020603050405020304" pitchFamily="18" charset="0"/>
                <a:cs typeface="Times New Roman" panose="02020603050405020304" pitchFamily="18" charset="0"/>
              </a:rPr>
              <a:t> администрация </a:t>
            </a:r>
            <a:r>
              <a:rPr lang="ru-RU" sz="1200" dirty="0" err="1">
                <a:latin typeface="Times New Roman" panose="02020603050405020304" pitchFamily="18" charset="0"/>
                <a:cs typeface="Times New Roman" panose="02020603050405020304" pitchFamily="18" charset="0"/>
              </a:rPr>
              <a:t>әгъзалары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туган</a:t>
            </a:r>
            <a:r>
              <a:rPr lang="ru-RU" sz="1200" dirty="0">
                <a:latin typeface="Times New Roman" panose="02020603050405020304" pitchFamily="18" charset="0"/>
                <a:cs typeface="Times New Roman" panose="02020603050405020304" pitchFamily="18" charset="0"/>
              </a:rPr>
              <a:t> (татар) теле </a:t>
            </a:r>
            <a:r>
              <a:rPr lang="ru-RU" sz="1200" dirty="0" err="1">
                <a:latin typeface="Times New Roman" panose="02020603050405020304" pitchFamily="18" charset="0"/>
                <a:cs typeface="Times New Roman" panose="02020603050405020304" pitchFamily="18" charset="0"/>
              </a:rPr>
              <a:t>укытучылары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катнашты</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Аны</a:t>
            </a:r>
            <a:r>
              <a:rPr lang="ru-RU" sz="1200" dirty="0">
                <a:latin typeface="Times New Roman" panose="02020603050405020304" pitchFamily="18" charset="0"/>
                <a:cs typeface="Times New Roman" panose="02020603050405020304" pitchFamily="18" charset="0"/>
              </a:rPr>
              <a:t> Казан </a:t>
            </a:r>
            <a:r>
              <a:rPr lang="ru-RU" sz="1200" dirty="0" err="1">
                <a:latin typeface="Times New Roman" panose="02020603050405020304" pitchFamily="18" charset="0"/>
                <a:cs typeface="Times New Roman" panose="02020603050405020304" pitchFamily="18" charset="0"/>
              </a:rPr>
              <a:t>дәүләт</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мәдәният</a:t>
            </a:r>
            <a:r>
              <a:rPr lang="ru-RU" sz="1200" dirty="0">
                <a:latin typeface="Times New Roman" panose="02020603050405020304" pitchFamily="18" charset="0"/>
                <a:cs typeface="Times New Roman" panose="02020603050405020304" pitchFamily="18" charset="0"/>
              </a:rPr>
              <a:t> институты </a:t>
            </a:r>
            <a:r>
              <a:rPr lang="ru-RU" sz="1200" dirty="0" err="1">
                <a:latin typeface="Times New Roman" panose="02020603050405020304" pitchFamily="18" charset="0"/>
                <a:cs typeface="Times New Roman" panose="02020603050405020304" pitchFamily="18" charset="0"/>
              </a:rPr>
              <a:t>белгечләре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оештырды</a:t>
            </a:r>
            <a:r>
              <a:rPr lang="ru-RU" sz="1200" dirty="0">
                <a:latin typeface="Times New Roman" panose="02020603050405020304" pitchFamily="18" charset="0"/>
                <a:cs typeface="Times New Roman" panose="02020603050405020304" pitchFamily="18" charset="0"/>
              </a:rPr>
              <a:t>. / </a:t>
            </a:r>
          </a:p>
          <a:p>
            <a:r>
              <a:rPr lang="ru-RU" sz="1200" dirty="0">
                <a:latin typeface="Times New Roman" panose="02020603050405020304" pitchFamily="18" charset="0"/>
                <a:cs typeface="Times New Roman" panose="02020603050405020304" pitchFamily="18" charset="0"/>
              </a:rPr>
              <a:t>             11 ноября в Доме культуры состоялся мастер – класс “Основы разговорного языка и искусства выступления”. В нем приняли участие члены администрации и преподаватели родного (татарского) языка. Его организовали специалисты Казанского государственного института культуры.</a:t>
            </a:r>
            <a:endParaRPr lang="ru-RU" sz="1200" dirty="0"/>
          </a:p>
        </p:txBody>
      </p:sp>
      <p:pic>
        <p:nvPicPr>
          <p:cNvPr id="18" name="Picture 2"/>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9429" r="2317" b="16717"/>
          <a:stretch/>
        </p:blipFill>
        <p:spPr bwMode="auto">
          <a:xfrm>
            <a:off x="1403648" y="3249621"/>
            <a:ext cx="2846660" cy="1614180"/>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0" name="Picture 3"/>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1" t="15481" r="1025"/>
          <a:stretch/>
        </p:blipFill>
        <p:spPr bwMode="auto">
          <a:xfrm>
            <a:off x="5076056" y="3232881"/>
            <a:ext cx="2592288" cy="1660239"/>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679563993"/>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Номер слайда 3"/>
          <p:cNvSpPr>
            <a:spLocks noGrp="1"/>
          </p:cNvSpPr>
          <p:nvPr>
            <p:ph type="sldNum" sz="quarter" idx="12"/>
          </p:nvPr>
        </p:nvSpPr>
        <p:spPr/>
        <p:txBody>
          <a:bodyPr/>
          <a:lstStyle/>
          <a:p>
            <a:fld id="{B19B0651-EE4F-4900-A07F-96A6BFA9D0F0}" type="slidenum">
              <a:rPr lang="ru-RU" smtClean="0"/>
              <a:t>9</a:t>
            </a:fld>
            <a:endParaRPr lang="ru-RU"/>
          </a:p>
        </p:txBody>
      </p:sp>
      <p:sp>
        <p:nvSpPr>
          <p:cNvPr id="6" name="Заголовок 1"/>
          <p:cNvSpPr txBox="1">
            <a:spLocks/>
          </p:cNvSpPr>
          <p:nvPr/>
        </p:nvSpPr>
        <p:spPr>
          <a:xfrm>
            <a:off x="611560" y="248665"/>
            <a:ext cx="8075240" cy="277540"/>
          </a:xfrm>
          <a:prstGeom prst="rect">
            <a:avLst/>
          </a:prstGeom>
        </p:spPr>
        <p:txBody>
          <a:bodyPr vert="horz" lIns="91440" tIns="45720" rIns="91440" bIns="45720" rtlCol="0" anchor="ctr">
            <a:normAutofit fontScale="75000" lnSpcReduction="20000"/>
          </a:bodyPr>
          <a:lstStyle>
            <a:lvl1pPr algn="ctr" defTabSz="914400" rtl="0" eaLnBrk="1" latinLnBrk="0" hangingPunct="1">
              <a:spcBef>
                <a:spcPct val="0"/>
              </a:spcBef>
              <a:buNone/>
              <a:defRPr sz="4400" b="1" kern="1200">
                <a:solidFill>
                  <a:schemeClr val="tx1"/>
                </a:solidFill>
                <a:latin typeface="+mj-lt"/>
                <a:ea typeface="+mj-ea"/>
                <a:cs typeface="+mj-cs"/>
              </a:defRPr>
            </a:lvl1pPr>
          </a:lstStyle>
          <a:p>
            <a:endParaRPr lang="ru-RU" sz="2000" dirty="0">
              <a:solidFill>
                <a:schemeClr val="tx2">
                  <a:lumMod val="75000"/>
                </a:schemeClr>
              </a:solidFill>
              <a:effectLst>
                <a:outerShdw blurRad="38100" dist="38100" dir="2700000" algn="tl">
                  <a:srgbClr val="000000">
                    <a:alpha val="43137"/>
                  </a:srgbClr>
                </a:outerShdw>
              </a:effectLst>
              <a:latin typeface="Times New Roman" panose="02020603050405020304" pitchFamily="18" charset="0"/>
              <a:cs typeface="Times New Roman" panose="02020603050405020304" pitchFamily="18" charset="0"/>
            </a:endParaRPr>
          </a:p>
        </p:txBody>
      </p:sp>
      <p:pic>
        <p:nvPicPr>
          <p:cNvPr id="19" name="Рисунок 18"/>
          <p:cNvPicPr>
            <a:picLocks noChangeAspect="1"/>
          </p:cNvPicPr>
          <p:nvPr/>
        </p:nvPicPr>
        <p:blipFill>
          <a:blip r:embed="rId2"/>
          <a:stretch>
            <a:fillRect/>
          </a:stretch>
        </p:blipFill>
        <p:spPr>
          <a:xfrm>
            <a:off x="7076362" y="0"/>
            <a:ext cx="2067638" cy="902055"/>
          </a:xfrm>
          <a:prstGeom prst="rect">
            <a:avLst/>
          </a:prstGeom>
        </p:spPr>
      </p:pic>
      <p:sp>
        <p:nvSpPr>
          <p:cNvPr id="8" name="TextBox 7"/>
          <p:cNvSpPr txBox="1"/>
          <p:nvPr/>
        </p:nvSpPr>
        <p:spPr>
          <a:xfrm>
            <a:off x="795025" y="116456"/>
            <a:ext cx="6299865" cy="461665"/>
          </a:xfrm>
          <a:prstGeom prst="rect">
            <a:avLst/>
          </a:prstGeom>
          <a:noFill/>
        </p:spPr>
        <p:txBody>
          <a:bodyPr wrap="none" rtlCol="0">
            <a:spAutoFit/>
          </a:bodyPr>
          <a:lstStyle/>
          <a:p>
            <a:pPr algn="ctr"/>
            <a:r>
              <a:rPr lang="tt-RU" sz="1200" dirty="0" smtClean="0">
                <a:latin typeface="Times New Roman" panose="02020603050405020304" pitchFamily="18" charset="0"/>
                <a:cs typeface="Times New Roman" panose="02020603050405020304" pitchFamily="18" charset="0"/>
              </a:rPr>
              <a:t>МАОУ </a:t>
            </a:r>
            <a:r>
              <a:rPr lang="ru-RU" sz="1200" dirty="0" smtClean="0">
                <a:latin typeface="Times New Roman" panose="02020603050405020304" pitchFamily="18" charset="0"/>
                <a:cs typeface="Times New Roman" panose="02020603050405020304" pitchFamily="18" charset="0"/>
              </a:rPr>
              <a:t>«</a:t>
            </a:r>
            <a:r>
              <a:rPr lang="ru-RU" sz="1200" dirty="0" err="1">
                <a:latin typeface="Times New Roman" panose="02020603050405020304" pitchFamily="18" charset="0"/>
                <a:cs typeface="Times New Roman" panose="02020603050405020304" pitchFamily="18" charset="0"/>
              </a:rPr>
              <a:t>Нурлатская</a:t>
            </a:r>
            <a:r>
              <a:rPr lang="ru-RU" sz="1200" dirty="0">
                <a:latin typeface="Times New Roman" panose="02020603050405020304" pitchFamily="18" charset="0"/>
                <a:cs typeface="Times New Roman" panose="02020603050405020304" pitchFamily="18" charset="0"/>
              </a:rPr>
              <a:t> гимназия имени Героя Советского Союза Михаила Егоровича Сергеева</a:t>
            </a:r>
            <a:r>
              <a:rPr lang="ru-RU" sz="1200" dirty="0" smtClean="0">
                <a:latin typeface="Times New Roman" panose="02020603050405020304" pitchFamily="18" charset="0"/>
                <a:cs typeface="Times New Roman" panose="02020603050405020304" pitchFamily="18" charset="0"/>
              </a:rPr>
              <a:t>»</a:t>
            </a:r>
          </a:p>
          <a:p>
            <a:pPr algn="ctr"/>
            <a:r>
              <a:rPr lang="ru-RU" sz="1200" dirty="0" smtClean="0">
                <a:latin typeface="Times New Roman" panose="02020603050405020304" pitchFamily="18" charset="0"/>
                <a:cs typeface="Times New Roman" panose="02020603050405020304" pitchFamily="18" charset="0"/>
              </a:rPr>
              <a:t> </a:t>
            </a:r>
            <a:r>
              <a:rPr lang="ru-RU" sz="1200" dirty="0">
                <a:latin typeface="Times New Roman" panose="02020603050405020304" pitchFamily="18" charset="0"/>
                <a:cs typeface="Times New Roman" panose="02020603050405020304" pitchFamily="18" charset="0"/>
              </a:rPr>
              <a:t>г. Нурлат Республики </a:t>
            </a:r>
            <a:r>
              <a:rPr lang="ru-RU" sz="1200" dirty="0" smtClean="0">
                <a:latin typeface="Times New Roman" panose="02020603050405020304" pitchFamily="18" charset="0"/>
                <a:cs typeface="Times New Roman" panose="02020603050405020304" pitchFamily="18" charset="0"/>
              </a:rPr>
              <a:t>Татарстан</a:t>
            </a:r>
          </a:p>
        </p:txBody>
      </p:sp>
      <p:sp>
        <p:nvSpPr>
          <p:cNvPr id="3" name="AutoShape 2" descr="https://apf.mail.ru/cgi-bin/readmsg?id=16194316050888425294;0;10&amp;exif=1&amp;full=1&amp;x-email=leyla-mirzaeva%40mail.ru"/>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5" name="AutoShape 4" descr="https://apf.mail.ru/cgi-bin/readmsg?id=16194316050888425294;0;10&amp;exif=1&amp;full=1&amp;x-email=leyla-mirzaeva%40mail.ru"/>
          <p:cNvSpPr>
            <a:spLocks noChangeAspect="1" noChangeArrowheads="1"/>
          </p:cNvSpPr>
          <p:nvPr/>
        </p:nvSpPr>
        <p:spPr bwMode="auto">
          <a:xfrm>
            <a:off x="307975" y="79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0" name="AutoShape 6" descr="https://apf.mail.ru/cgi-bin/readmsg?id=16194316050888425294;0;5&amp;exif=1&amp;full=1&amp;x-email=leyla-mirzaeva%40mail.ru"/>
          <p:cNvSpPr>
            <a:spLocks noChangeAspect="1" noChangeArrowheads="1"/>
          </p:cNvSpPr>
          <p:nvPr/>
        </p:nvSpPr>
        <p:spPr bwMode="auto">
          <a:xfrm>
            <a:off x="460375" y="1603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1" name="AutoShape 8" descr="https://apf.mail.ru/cgi-bin/readmsg?id=16194316050888425294;0;5&amp;exif=1&amp;full=1&amp;x-email=leyla-mirzaeva%40mail.ru"/>
          <p:cNvSpPr>
            <a:spLocks noChangeAspect="1" noChangeArrowheads="1"/>
          </p:cNvSpPr>
          <p:nvPr/>
        </p:nvSpPr>
        <p:spPr bwMode="auto">
          <a:xfrm>
            <a:off x="612775" y="3127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2" name="AutoShape 13" descr="https://apf.mail.ru/cgi-bin/readmsg?id=16194316050888425294;0;2&amp;exif=1&amp;full=1&amp;x-email=leyla-mirzaeva%40mail.ru"/>
          <p:cNvSpPr>
            <a:spLocks noChangeAspect="1" noChangeArrowheads="1"/>
          </p:cNvSpPr>
          <p:nvPr/>
        </p:nvSpPr>
        <p:spPr bwMode="auto">
          <a:xfrm>
            <a:off x="765175" y="465137"/>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ru-RU"/>
          </a:p>
        </p:txBody>
      </p:sp>
      <p:sp>
        <p:nvSpPr>
          <p:cNvPr id="13" name="Прямоугольник 12"/>
          <p:cNvSpPr/>
          <p:nvPr/>
        </p:nvSpPr>
        <p:spPr>
          <a:xfrm>
            <a:off x="3851920" y="941081"/>
            <a:ext cx="4590256" cy="369332"/>
          </a:xfrm>
          <a:prstGeom prst="rect">
            <a:avLst/>
          </a:prstGeom>
        </p:spPr>
        <p:txBody>
          <a:bodyPr wrap="square">
            <a:spAutoFit/>
          </a:bodyPr>
          <a:lstStyle/>
          <a:p>
            <a:r>
              <a:rPr lang="ru-RU" dirty="0"/>
              <a:t> </a:t>
            </a:r>
            <a:r>
              <a:rPr lang="ru-RU" dirty="0" smtClean="0"/>
              <a:t>          </a:t>
            </a:r>
            <a:endParaRPr lang="ru-RU" sz="9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4283968" y="955129"/>
            <a:ext cx="4680520" cy="276999"/>
          </a:xfrm>
          <a:prstGeom prst="rect">
            <a:avLst/>
          </a:prstGeom>
        </p:spPr>
        <p:txBody>
          <a:bodyPr wrap="square">
            <a:spAutoFit/>
          </a:bodyPr>
          <a:lstStyle/>
          <a:p>
            <a:r>
              <a:rPr lang="ru-RU"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611560" y="1066840"/>
            <a:ext cx="6744208" cy="1569660"/>
          </a:xfrm>
          <a:prstGeom prst="rect">
            <a:avLst/>
          </a:prstGeom>
        </p:spPr>
        <p:txBody>
          <a:bodyPr wrap="square">
            <a:spAutoFit/>
          </a:bodyPr>
          <a:lstStyle/>
          <a:p>
            <a:r>
              <a:rPr lang="ru-RU" sz="1200" dirty="0">
                <a:latin typeface="Times New Roman" panose="02020603050405020304" pitchFamily="18" charset="0"/>
                <a:cs typeface="Times New Roman" panose="02020603050405020304" pitchFamily="18" charset="0"/>
              </a:rPr>
              <a:t> </a:t>
            </a:r>
            <a:r>
              <a:rPr lang="ru-RU" sz="1200" dirty="0" smtClean="0">
                <a:latin typeface="Times New Roman" panose="02020603050405020304" pitchFamily="18" charset="0"/>
                <a:cs typeface="Times New Roman" panose="02020603050405020304" pitchFamily="18" charset="0"/>
              </a:rPr>
              <a:t>               28 </a:t>
            </a:r>
            <a:r>
              <a:rPr lang="ru-RU" sz="1200" dirty="0" err="1">
                <a:latin typeface="Times New Roman" panose="02020603050405020304" pitchFamily="18" charset="0"/>
                <a:cs typeface="Times New Roman" panose="02020603050405020304" pitchFamily="18" charset="0"/>
              </a:rPr>
              <a:t>нче</a:t>
            </a:r>
            <a:r>
              <a:rPr lang="ru-RU" sz="1200" dirty="0">
                <a:latin typeface="Times New Roman" panose="02020603050405020304" pitchFamily="18" charset="0"/>
                <a:cs typeface="Times New Roman" panose="02020603050405020304" pitchFamily="18" charset="0"/>
              </a:rPr>
              <a:t> ноябрь – "</a:t>
            </a:r>
            <a:r>
              <a:rPr lang="ru-RU" sz="1200" dirty="0" err="1">
                <a:latin typeface="Times New Roman" panose="02020603050405020304" pitchFamily="18" charset="0"/>
                <a:cs typeface="Times New Roman" panose="02020603050405020304" pitchFamily="18" charset="0"/>
              </a:rPr>
              <a:t>Әниләр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көне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бәйрәмгә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беркем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дә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битараф</a:t>
            </a:r>
            <a:r>
              <a:rPr lang="ru-RU" sz="1200" dirty="0">
                <a:latin typeface="Times New Roman" panose="02020603050405020304" pitchFamily="18" charset="0"/>
                <a:cs typeface="Times New Roman" panose="02020603050405020304" pitchFamily="18" charset="0"/>
              </a:rPr>
              <a:t> кала </a:t>
            </a:r>
            <a:r>
              <a:rPr lang="ru-RU" sz="1200" dirty="0" err="1">
                <a:latin typeface="Times New Roman" panose="02020603050405020304" pitchFamily="18" charset="0"/>
                <a:cs typeface="Times New Roman" panose="02020603050405020304" pitchFamily="18" charset="0"/>
              </a:rPr>
              <a:t>алмый</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ул</a:t>
            </a:r>
            <a:r>
              <a:rPr lang="ru-RU" sz="1200" dirty="0">
                <a:latin typeface="Times New Roman" panose="02020603050405020304" pitchFamily="18" charset="0"/>
                <a:cs typeface="Times New Roman" panose="02020603050405020304" pitchFamily="18" charset="0"/>
              </a:rPr>
              <a:t> – </a:t>
            </a:r>
            <a:r>
              <a:rPr lang="ru-RU" sz="1200" dirty="0" err="1">
                <a:latin typeface="Times New Roman" panose="02020603050405020304" pitchFamily="18" charset="0"/>
                <a:cs typeface="Times New Roman" panose="02020603050405020304" pitchFamily="18" charset="0"/>
              </a:rPr>
              <a:t>мәңгелек</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бәйрәм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кеше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өчен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әни</a:t>
            </a:r>
            <a:r>
              <a:rPr lang="ru-RU" sz="1200" dirty="0">
                <a:latin typeface="Times New Roman" panose="02020603050405020304" pitchFamily="18" charset="0"/>
                <a:cs typeface="Times New Roman" panose="02020603050405020304" pitchFamily="18" charset="0"/>
              </a:rPr>
              <a:t> – </a:t>
            </a:r>
            <a:r>
              <a:rPr lang="ru-RU" sz="1200" dirty="0" err="1">
                <a:latin typeface="Times New Roman" panose="02020603050405020304" pitchFamily="18" charset="0"/>
                <a:cs typeface="Times New Roman" panose="02020603050405020304" pitchFamily="18" charset="0"/>
              </a:rPr>
              <a:t>тормышның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иң</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кешесе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Бу</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көнгә</a:t>
            </a:r>
            <a:r>
              <a:rPr lang="ru-RU" sz="1200" dirty="0">
                <a:latin typeface="Times New Roman" panose="02020603050405020304" pitchFamily="18" charset="0"/>
                <a:cs typeface="Times New Roman" panose="02020603050405020304" pitchFamily="18" charset="0"/>
              </a:rPr>
              <a:t> гимназия </a:t>
            </a:r>
            <a:r>
              <a:rPr lang="ru-RU" sz="1200" dirty="0" err="1">
                <a:latin typeface="Times New Roman" panose="02020603050405020304" pitchFamily="18" charset="0"/>
                <a:cs typeface="Times New Roman" panose="02020603050405020304" pitchFamily="18" charset="0"/>
              </a:rPr>
              <a:t>укучылары</a:t>
            </a:r>
            <a:r>
              <a:rPr lang="ru-RU" sz="1200" dirty="0">
                <a:latin typeface="Times New Roman" panose="02020603050405020304" pitchFamily="18" charset="0"/>
                <a:cs typeface="Times New Roman" panose="02020603050405020304" pitchFamily="18" charset="0"/>
              </a:rPr>
              <a:t> да </a:t>
            </a:r>
            <a:r>
              <a:rPr lang="ru-RU" sz="1200" dirty="0" err="1">
                <a:latin typeface="Times New Roman" panose="02020603050405020304" pitchFamily="18" charset="0"/>
                <a:cs typeface="Times New Roman" panose="02020603050405020304" pitchFamily="18" charset="0"/>
              </a:rPr>
              <a:t>әниләр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өчен</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төрле</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бүләкләр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һәм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котлаулар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әзерләделәр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шигырьләр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ятладылар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Видеоязмалар</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инстаграм</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челтәренә</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Көмеш</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кыңгырау</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сайтына</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урнаштырылды</a:t>
            </a:r>
            <a:r>
              <a:rPr lang="ru-RU" sz="1200" dirty="0">
                <a:latin typeface="Times New Roman" panose="02020603050405020304" pitchFamily="18" charset="0"/>
                <a:cs typeface="Times New Roman" panose="02020603050405020304" pitchFamily="18" charset="0"/>
              </a:rPr>
              <a:t>. </a:t>
            </a:r>
          </a:p>
          <a:p>
            <a:r>
              <a:rPr lang="ru-RU" sz="1200" dirty="0">
                <a:latin typeface="Times New Roman" panose="02020603050405020304" pitchFamily="18" charset="0"/>
                <a:cs typeface="Times New Roman" panose="02020603050405020304" pitchFamily="18" charset="0"/>
              </a:rPr>
              <a:t>               28 ноября – "День матери". Никто не может остаться равнодушным к этому празднику, это праздник вечности. Для каждого человека мама-самый главный человек в жизни! К этому дню учащиеся гимназии подготовили для мам различные подарки и поздравления, декламировали  стихи. Видеозаписи были размещены в сети </a:t>
            </a:r>
            <a:r>
              <a:rPr lang="ru-RU" sz="1200" dirty="0" err="1">
                <a:latin typeface="Times New Roman" panose="02020603050405020304" pitchFamily="18" charset="0"/>
                <a:cs typeface="Times New Roman" panose="02020603050405020304" pitchFamily="18" charset="0"/>
              </a:rPr>
              <a:t>Instagram</a:t>
            </a:r>
            <a:r>
              <a:rPr lang="ru-RU" sz="1200" dirty="0">
                <a:latin typeface="Times New Roman" panose="02020603050405020304" pitchFamily="18" charset="0"/>
                <a:cs typeface="Times New Roman" panose="02020603050405020304" pitchFamily="18" charset="0"/>
              </a:rPr>
              <a:t>, на сайте “</a:t>
            </a:r>
            <a:r>
              <a:rPr lang="ru-RU" sz="1200" dirty="0" err="1">
                <a:latin typeface="Times New Roman" panose="02020603050405020304" pitchFamily="18" charset="0"/>
                <a:cs typeface="Times New Roman" panose="02020603050405020304" pitchFamily="18" charset="0"/>
              </a:rPr>
              <a:t>Көмеш</a:t>
            </a:r>
            <a:r>
              <a:rPr lang="ru-RU" sz="1200" dirty="0">
                <a:latin typeface="Times New Roman" panose="02020603050405020304" pitchFamily="18" charset="0"/>
                <a:cs typeface="Times New Roman" panose="02020603050405020304" pitchFamily="18" charset="0"/>
              </a:rPr>
              <a:t> </a:t>
            </a:r>
            <a:r>
              <a:rPr lang="ru-RU" sz="1200" dirty="0" err="1">
                <a:latin typeface="Times New Roman" panose="02020603050405020304" pitchFamily="18" charset="0"/>
                <a:cs typeface="Times New Roman" panose="02020603050405020304" pitchFamily="18" charset="0"/>
              </a:rPr>
              <a:t>кыңгырау</a:t>
            </a:r>
            <a:r>
              <a:rPr lang="ru-RU" sz="1200" dirty="0">
                <a:latin typeface="Times New Roman" panose="02020603050405020304" pitchFamily="18" charset="0"/>
                <a:cs typeface="Times New Roman" panose="02020603050405020304" pitchFamily="18" charset="0"/>
              </a:rPr>
              <a:t>”.</a:t>
            </a:r>
            <a:endParaRPr lang="ru-RU" sz="1200" dirty="0">
              <a:latin typeface="Times New Roman" panose="02020603050405020304" pitchFamily="18" charset="0"/>
              <a:cs typeface="Times New Roman" panose="02020603050405020304" pitchFamily="18" charset="0"/>
            </a:endParaRPr>
          </a:p>
        </p:txBody>
      </p:sp>
      <p:sp>
        <p:nvSpPr>
          <p:cNvPr id="15" name="TextBox 14"/>
          <p:cNvSpPr txBox="1"/>
          <p:nvPr/>
        </p:nvSpPr>
        <p:spPr>
          <a:xfrm>
            <a:off x="2261145" y="569055"/>
            <a:ext cx="248786" cy="369332"/>
          </a:xfrm>
          <a:prstGeom prst="rect">
            <a:avLst/>
          </a:prstGeom>
          <a:noFill/>
        </p:spPr>
        <p:txBody>
          <a:bodyPr wrap="none" rtlCol="0">
            <a:spAutoFit/>
          </a:bodyPr>
          <a:lstStyle/>
          <a:p>
            <a:r>
              <a:rPr lang="ru-RU" dirty="0"/>
              <a:t> </a:t>
            </a:r>
            <a:endParaRPr lang="ru-RU" sz="1400" b="1" dirty="0">
              <a:latin typeface="Times New Roman" panose="02020603050405020304" pitchFamily="18" charset="0"/>
              <a:cs typeface="Times New Roman" panose="02020603050405020304" pitchFamily="18" charset="0"/>
            </a:endParaRPr>
          </a:p>
        </p:txBody>
      </p:sp>
      <p:sp>
        <p:nvSpPr>
          <p:cNvPr id="14" name="Прямоугольник 13"/>
          <p:cNvSpPr/>
          <p:nvPr/>
        </p:nvSpPr>
        <p:spPr>
          <a:xfrm>
            <a:off x="917575" y="1310414"/>
            <a:ext cx="7251275" cy="276999"/>
          </a:xfrm>
          <a:prstGeom prst="rect">
            <a:avLst/>
          </a:prstGeom>
        </p:spPr>
        <p:txBody>
          <a:bodyPr wrap="square">
            <a:spAutoFit/>
          </a:bodyPr>
          <a:lstStyle/>
          <a:p>
            <a:r>
              <a:rPr lang="en-US" sz="1200" dirty="0" smtClean="0">
                <a:latin typeface="Times New Roman" panose="02020603050405020304" pitchFamily="18" charset="0"/>
                <a:cs typeface="Times New Roman" panose="02020603050405020304" pitchFamily="18" charset="0"/>
              </a:rPr>
              <a:t> 	</a:t>
            </a:r>
            <a:endParaRPr lang="ru-RU" sz="1200" dirty="0">
              <a:latin typeface="Times New Roman" panose="02020603050405020304" pitchFamily="18" charset="0"/>
              <a:cs typeface="Times New Roman" panose="02020603050405020304" pitchFamily="18" charset="0"/>
            </a:endParaRPr>
          </a:p>
        </p:txBody>
      </p:sp>
      <p:sp>
        <p:nvSpPr>
          <p:cNvPr id="16" name="Прямоугольник 15"/>
          <p:cNvSpPr/>
          <p:nvPr/>
        </p:nvSpPr>
        <p:spPr>
          <a:xfrm>
            <a:off x="2570967" y="717389"/>
            <a:ext cx="2710550" cy="307777"/>
          </a:xfrm>
          <a:prstGeom prst="rect">
            <a:avLst/>
          </a:prstGeom>
        </p:spPr>
        <p:txBody>
          <a:bodyPr wrap="none">
            <a:spAutoFit/>
          </a:bodyPr>
          <a:lstStyle/>
          <a:p>
            <a:r>
              <a:rPr lang="ru-RU" sz="1400" b="1" dirty="0">
                <a:latin typeface="Times New Roman" panose="02020603050405020304" pitchFamily="18" charset="0"/>
                <a:cs typeface="Times New Roman" panose="02020603050405020304" pitchFamily="18" charset="0"/>
              </a:rPr>
              <a:t>“</a:t>
            </a:r>
            <a:r>
              <a:rPr lang="ru-RU" sz="1400" b="1" dirty="0" err="1">
                <a:latin typeface="Times New Roman" panose="02020603050405020304" pitchFamily="18" charset="0"/>
                <a:cs typeface="Times New Roman" panose="02020603050405020304" pitchFamily="18" charset="0"/>
              </a:rPr>
              <a:t>Әниләр</a:t>
            </a:r>
            <a:r>
              <a:rPr lang="ru-RU" sz="1400" b="1" dirty="0">
                <a:latin typeface="Times New Roman" panose="02020603050405020304" pitchFamily="18" charset="0"/>
                <a:cs typeface="Times New Roman" panose="02020603050405020304" pitchFamily="18" charset="0"/>
              </a:rPr>
              <a:t> </a:t>
            </a:r>
            <a:r>
              <a:rPr lang="ru-RU" sz="1400" b="1" dirty="0" err="1">
                <a:latin typeface="Times New Roman" panose="02020603050405020304" pitchFamily="18" charset="0"/>
                <a:cs typeface="Times New Roman" panose="02020603050405020304" pitchFamily="18" charset="0"/>
              </a:rPr>
              <a:t>көне</a:t>
            </a:r>
            <a:r>
              <a:rPr lang="ru-RU" sz="1400" b="1" dirty="0">
                <a:latin typeface="Times New Roman" panose="02020603050405020304" pitchFamily="18" charset="0"/>
                <a:cs typeface="Times New Roman" panose="02020603050405020304" pitchFamily="18" charset="0"/>
              </a:rPr>
              <a:t>”/“День матери” </a:t>
            </a:r>
            <a:endParaRPr lang="ru-RU" sz="1400" b="1" dirty="0">
              <a:latin typeface="Times New Roman" panose="02020603050405020304" pitchFamily="18" charset="0"/>
              <a:cs typeface="Times New Roman" panose="02020603050405020304" pitchFamily="18" charset="0"/>
            </a:endParaRPr>
          </a:p>
        </p:txBody>
      </p:sp>
      <p:pic>
        <p:nvPicPr>
          <p:cNvPr id="21" name="Picture 11"/>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7073" r="15529" b="23068"/>
          <a:stretch/>
        </p:blipFill>
        <p:spPr bwMode="auto">
          <a:xfrm>
            <a:off x="963356" y="2898583"/>
            <a:ext cx="1607611" cy="18845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2" name="Picture 10"/>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t="23562" b="14584"/>
          <a:stretch/>
        </p:blipFill>
        <p:spPr bwMode="auto">
          <a:xfrm>
            <a:off x="3024705" y="2897460"/>
            <a:ext cx="1518507" cy="1854814"/>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3" name="Picture 3"/>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59" b="18562"/>
          <a:stretch/>
        </p:blipFill>
        <p:spPr bwMode="auto">
          <a:xfrm>
            <a:off x="4932040" y="2868630"/>
            <a:ext cx="1530170" cy="1914526"/>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24" name="Picture 2"/>
          <p:cNvPicPr>
            <a:picLocks noChangeAspect="1" noChangeArrowheads="1"/>
          </p:cNvPicPr>
          <p:nvPr/>
        </p:nvPicPr>
        <p:blipFill rotWithShape="1">
          <a:blip r:embed="rId6" cstate="print">
            <a:extLst>
              <a:ext uri="{28A0092B-C50C-407E-A947-70E740481C1C}">
                <a14:useLocalDpi xmlns:a14="http://schemas.microsoft.com/office/drawing/2010/main" val="0"/>
              </a:ext>
            </a:extLst>
          </a:blip>
          <a:srcRect t="21590" r="17294" b="47083"/>
          <a:stretch/>
        </p:blipFill>
        <p:spPr bwMode="auto">
          <a:xfrm>
            <a:off x="6987415" y="2139702"/>
            <a:ext cx="1958742" cy="1318925"/>
          </a:xfrm>
          <a:prstGeom prst="rect">
            <a:avLst/>
          </a:prstGeom>
          <a:ln>
            <a:noFill/>
          </a:ln>
          <a:effectLst>
            <a:outerShdw blurRad="190500" algn="tl" rotWithShape="0">
              <a:srgbClr val="000000">
                <a:alpha val="70000"/>
              </a:srgbClr>
            </a:outerShdw>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45966687"/>
      </p:ext>
    </p:extLst>
  </p:cSld>
  <p:clrMapOvr>
    <a:masterClrMapping/>
  </p:clrMapOvr>
  <p:timing>
    <p:tnLst>
      <p:par>
        <p:cTn id="1" dur="indefinite" restart="never" nodeType="tmRoot"/>
      </p:par>
    </p:tnLst>
  </p:timing>
</p:sld>
</file>

<file path=ppt/theme/theme1.xml><?xml version="1.0" encoding="utf-8"?>
<a:theme xmlns:a="http://schemas.openxmlformats.org/drawingml/2006/main" name="2_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Классическая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4901</TotalTime>
  <Words>1028</Words>
  <Application>Microsoft Office PowerPoint</Application>
  <PresentationFormat>Экран (16:9)</PresentationFormat>
  <Paragraphs>86</Paragraphs>
  <Slides>9</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9</vt:i4>
      </vt:variant>
    </vt:vector>
  </HeadingPairs>
  <TitlesOfParts>
    <vt:vector size="10" baseType="lpstr">
      <vt:lpstr>2_Тема Office</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Презентация PowerPoint</dc:title>
  <dc:creator>Ковалева Валерия Юрьевна</dc:creator>
  <cp:lastModifiedBy>Пользователь Windows</cp:lastModifiedBy>
  <cp:revision>700</cp:revision>
  <cp:lastPrinted>2021-02-01T07:48:05Z</cp:lastPrinted>
  <dcterms:created xsi:type="dcterms:W3CDTF">2015-10-13T08:15:21Z</dcterms:created>
  <dcterms:modified xsi:type="dcterms:W3CDTF">2021-12-04T06:59:08Z</dcterms:modified>
</cp:coreProperties>
</file>